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6"/>
  </p:notesMasterIdLst>
  <p:sldIdLst>
    <p:sldId id="259" r:id="rId3"/>
    <p:sldId id="257" r:id="rId4"/>
    <p:sldId id="269" r:id="rId5"/>
    <p:sldId id="279" r:id="rId6"/>
    <p:sldId id="280" r:id="rId7"/>
    <p:sldId id="256" r:id="rId8"/>
    <p:sldId id="276" r:id="rId9"/>
    <p:sldId id="274" r:id="rId10"/>
    <p:sldId id="283" r:id="rId11"/>
    <p:sldId id="281" r:id="rId12"/>
    <p:sldId id="277" r:id="rId13"/>
    <p:sldId id="284" r:id="rId14"/>
    <p:sldId id="263" r:id="rId15"/>
  </p:sldIdLst>
  <p:sldSz cx="9144000" cy="5143500" type="screen16x9"/>
  <p:notesSz cx="6858000" cy="9144000"/>
  <p:embeddedFontLst>
    <p:embeddedFont>
      <p:font typeface="Dosis" pitchFamily="2" charset="0"/>
      <p:regular r:id="rId17"/>
      <p:bold r:id="rId18"/>
    </p:embeddedFont>
    <p:embeddedFont>
      <p:font typeface="Montserrat" panose="00000500000000000000" pitchFamily="2" charset="0"/>
      <p:regular r:id="rId19"/>
      <p:bold r:id="rId20"/>
      <p:italic r:id="rId21"/>
      <p:boldItalic r:id="rId22"/>
    </p:embeddedFont>
    <p:embeddedFont>
      <p:font typeface="Nunito" pitchFamily="2" charset="0"/>
      <p:regular r:id="rId23"/>
      <p:bold r:id="rId24"/>
      <p:italic r:id="rId25"/>
      <p:boldItalic r:id="rId26"/>
    </p:embeddedFont>
    <p:embeddedFont>
      <p:font typeface="Poppins Medium" panose="00000600000000000000" pitchFamily="2" charset="0"/>
      <p:regular r:id="rId27"/>
      <p: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66" y="4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1.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8769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434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928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8474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4753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85256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7176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194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5291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oknardotulung@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hyperlink" Target="https://github.com/oknardo" TargetMode="External"/><Relationship Id="rId4" Type="http://schemas.openxmlformats.org/officeDocument/2006/relationships/hyperlink" Target="http://www.linkedin.com/in/oknardo-tulung"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00" dirty="0">
                <a:latin typeface="Dosis"/>
                <a:ea typeface="Dosis"/>
                <a:cs typeface="Dosis"/>
                <a:sym typeface="Dosis"/>
              </a:rPr>
              <a:t>Predict Customer Personality to boost marketing campaign by using Machine Learning</a:t>
            </a:r>
            <a:endParaRPr sz="3000" b="1" dirty="0">
              <a:solidFill>
                <a:schemeClr val="lt1"/>
              </a:solidFill>
            </a:endParaRPr>
          </a:p>
        </p:txBody>
      </p:sp>
      <p:sp>
        <p:nvSpPr>
          <p:cNvPr id="100" name="Google Shape;100;p25"/>
          <p:cNvSpPr txBox="1"/>
          <p:nvPr/>
        </p:nvSpPr>
        <p:spPr>
          <a:xfrm>
            <a:off x="5959950" y="908900"/>
            <a:ext cx="2977988" cy="995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Oknardo Budi Setiawan Tulung</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E</a:t>
            </a:r>
            <a:r>
              <a:rPr lang="en" sz="1200" dirty="0">
                <a:latin typeface="Dosis"/>
                <a:ea typeface="Dosis"/>
                <a:cs typeface="Dosis"/>
                <a:sym typeface="Dosis"/>
              </a:rPr>
              <a:t>nail: </a:t>
            </a:r>
            <a:r>
              <a:rPr lang="en" sz="1200" dirty="0">
                <a:latin typeface="Dosis"/>
                <a:ea typeface="Dosis"/>
                <a:cs typeface="Dosis"/>
                <a:sym typeface="Dosis"/>
                <a:hlinkClick r:id="rId3"/>
              </a:rPr>
              <a:t>oknardotulung@gmail.com</a:t>
            </a:r>
            <a:endParaRPr lang="en"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rPr>
              <a:t>LinkedIn: </a:t>
            </a:r>
            <a:r>
              <a:rPr lang="en-US" sz="1200" b="0" i="0" dirty="0">
                <a:effectLst/>
                <a:highlight>
                  <a:srgbClr val="FFFFFF"/>
                </a:highlight>
                <a:latin typeface="Dosis" pitchFamily="2" charset="0"/>
                <a:hlinkClick r:id="rId4"/>
              </a:rPr>
              <a:t>www.linkedin.com/in/oknardo-tulung</a:t>
            </a:r>
            <a:endParaRPr lang="en-US" sz="1200" b="0" i="0" dirty="0">
              <a:effectLst/>
              <a:highlight>
                <a:srgbClr val="FFFFFF"/>
              </a:highlight>
              <a:latin typeface="Dosis" pitchFamily="2" charset="0"/>
            </a:endParaRPr>
          </a:p>
          <a:p>
            <a:pPr marL="0" marR="0" lvl="0" indent="0" algn="l" rtl="0">
              <a:lnSpc>
                <a:spcPct val="100000"/>
              </a:lnSpc>
              <a:spcBef>
                <a:spcPts val="0"/>
              </a:spcBef>
              <a:spcAft>
                <a:spcPts val="0"/>
              </a:spcAft>
              <a:buClr>
                <a:srgbClr val="000000"/>
              </a:buClr>
              <a:buSzPts val="1100"/>
              <a:buFont typeface="Arial"/>
              <a:buNone/>
            </a:pPr>
            <a:r>
              <a:rPr lang="en-US" sz="1050" dirty="0">
                <a:latin typeface="Dosis" pitchFamily="2" charset="0"/>
                <a:ea typeface="Dosis"/>
                <a:cs typeface="Dosis"/>
                <a:sym typeface="Dosis"/>
              </a:rPr>
              <a:t>GitHub: </a:t>
            </a:r>
            <a:r>
              <a:rPr lang="en-US" sz="1050" dirty="0">
                <a:latin typeface="Dosis" pitchFamily="2" charset="0"/>
                <a:ea typeface="Dosis"/>
                <a:cs typeface="Dosis"/>
                <a:sym typeface="Dosis"/>
                <a:hlinkClick r:id="rId5"/>
              </a:rPr>
              <a:t>https://github.com/oknardo</a:t>
            </a:r>
            <a:endParaRPr lang="en-US" sz="1050" dirty="0">
              <a:latin typeface="Dosis" pitchFamily="2" charset="0"/>
              <a:ea typeface="Dosis"/>
              <a:cs typeface="Dosis"/>
              <a:sym typeface="Dosis"/>
            </a:endParaRPr>
          </a:p>
        </p:txBody>
      </p:sp>
      <p:pic>
        <p:nvPicPr>
          <p:cNvPr id="101" name="Google Shape;101;p25"/>
          <p:cNvPicPr preferRelativeResize="0"/>
          <p:nvPr/>
        </p:nvPicPr>
        <p:blipFill>
          <a:blip r:embed="rId6"/>
          <a:srcRect t="10766" b="10766"/>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62600"/>
            <a:ext cx="4167000" cy="2270763"/>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 sz="1400" dirty="0">
                <a:solidFill>
                  <a:schemeClr val="dk1"/>
                </a:solidFill>
                <a:latin typeface="Nunito" pitchFamily="2" charset="0"/>
                <a:ea typeface="Nunito"/>
                <a:cs typeface="Nunito"/>
                <a:sym typeface="Nunito"/>
              </a:rPr>
              <a:t>“</a:t>
            </a:r>
            <a:r>
              <a:rPr lang="en-US" sz="1600" b="0" i="0" dirty="0">
                <a:effectLst/>
                <a:highlight>
                  <a:srgbClr val="FFFFFF"/>
                </a:highlight>
                <a:latin typeface="Nunito" pitchFamily="2" charset="0"/>
              </a:rPr>
              <a:t>Bachelor of Science graduate in Mathematics with a passion for Data Analytics and Geographic Information Systems (GIS). Equipped with comprehensive knowledge and skills acquired through training and projects. Proven ability to navigate complex datasets, ensuring accuracy and deriving actionable insights.</a:t>
            </a:r>
            <a:r>
              <a:rPr lang="en-US" sz="1100" dirty="0">
                <a:latin typeface="Nunito" pitchFamily="2" charset="0"/>
              </a:rPr>
              <a:t>.</a:t>
            </a:r>
            <a:r>
              <a:rPr lang="en" sz="1400" dirty="0">
                <a:solidFill>
                  <a:schemeClr val="dk1"/>
                </a:solidFill>
                <a:latin typeface="Nunito" pitchFamily="2" charset="0"/>
                <a:ea typeface="Nunito"/>
                <a:cs typeface="Nunito"/>
                <a:sym typeface="Nunito"/>
              </a:rPr>
              <a:t>”</a:t>
            </a:r>
            <a:endParaRPr sz="1400" dirty="0">
              <a:latin typeface="Nunito"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080430B5-6A08-37AF-FA62-71A164CE38C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sp>
        <p:nvSpPr>
          <p:cNvPr id="6" name="TextBox 5">
            <a:extLst>
              <a:ext uri="{FF2B5EF4-FFF2-40B4-BE49-F238E27FC236}">
                <a16:creationId xmlns:a16="http://schemas.microsoft.com/office/drawing/2014/main" id="{F7CEAA81-0702-415E-867F-5214192FEB8E}"/>
              </a:ext>
            </a:extLst>
          </p:cNvPr>
          <p:cNvSpPr txBox="1"/>
          <p:nvPr/>
        </p:nvSpPr>
        <p:spPr>
          <a:xfrm>
            <a:off x="42863" y="3123584"/>
            <a:ext cx="9101137" cy="1446550"/>
          </a:xfrm>
          <a:prstGeom prst="rect">
            <a:avLst/>
          </a:prstGeom>
          <a:noFill/>
        </p:spPr>
        <p:txBody>
          <a:bodyPr wrap="square">
            <a:spAutoFit/>
          </a:bodyPr>
          <a:lstStyle/>
          <a:p>
            <a:pPr algn="just"/>
            <a:r>
              <a:rPr lang="en-US" sz="1100" dirty="0" err="1">
                <a:solidFill>
                  <a:srgbClr val="212121"/>
                </a:solidFill>
                <a:latin typeface="+mn-lt"/>
              </a:rPr>
              <a:t>Banyaknya</a:t>
            </a:r>
            <a:r>
              <a:rPr lang="en-US" sz="1100" dirty="0">
                <a:solidFill>
                  <a:srgbClr val="212121"/>
                </a:solidFill>
                <a:latin typeface="+mn-lt"/>
              </a:rPr>
              <a:t> </a:t>
            </a:r>
            <a:r>
              <a:rPr lang="en-US" sz="1100" dirty="0" err="1">
                <a:solidFill>
                  <a:srgbClr val="212121"/>
                </a:solidFill>
                <a:latin typeface="+mn-lt"/>
              </a:rPr>
              <a:t>transaksi</a:t>
            </a:r>
            <a:r>
              <a:rPr lang="en-US" sz="1100" dirty="0">
                <a:solidFill>
                  <a:srgbClr val="212121"/>
                </a:solidFill>
                <a:latin typeface="+mn-lt"/>
              </a:rPr>
              <a:t> </a:t>
            </a:r>
            <a:r>
              <a:rPr lang="en-US" sz="1100" dirty="0" err="1">
                <a:solidFill>
                  <a:srgbClr val="212121"/>
                </a:solidFill>
                <a:latin typeface="+mn-lt"/>
              </a:rPr>
              <a:t>terkait</a:t>
            </a:r>
            <a:r>
              <a:rPr lang="en-US" sz="1100" dirty="0">
                <a:solidFill>
                  <a:srgbClr val="212121"/>
                </a:solidFill>
                <a:latin typeface="+mn-lt"/>
              </a:rPr>
              <a:t> </a:t>
            </a:r>
            <a:r>
              <a:rPr lang="en-US" sz="1100" dirty="0" err="1">
                <a:solidFill>
                  <a:srgbClr val="212121"/>
                </a:solidFill>
                <a:latin typeface="+mn-lt"/>
              </a:rPr>
              <a:t>produk</a:t>
            </a:r>
            <a:r>
              <a:rPr lang="en-US" sz="1100" dirty="0">
                <a:solidFill>
                  <a:srgbClr val="212121"/>
                </a:solidFill>
                <a:latin typeface="+mn-lt"/>
              </a:rPr>
              <a:t> yang </a:t>
            </a:r>
            <a:r>
              <a:rPr lang="en-US" sz="1100" dirty="0" err="1">
                <a:solidFill>
                  <a:srgbClr val="212121"/>
                </a:solidFill>
                <a:latin typeface="+mn-lt"/>
              </a:rPr>
              <a:t>ditawarkan</a:t>
            </a:r>
            <a:r>
              <a:rPr lang="en-US" sz="1100" dirty="0">
                <a:solidFill>
                  <a:srgbClr val="212121"/>
                </a:solidFill>
                <a:latin typeface="+mn-lt"/>
              </a:rPr>
              <a:t> </a:t>
            </a:r>
            <a:r>
              <a:rPr lang="en-US" sz="1100" dirty="0" err="1">
                <a:solidFill>
                  <a:srgbClr val="212121"/>
                </a:solidFill>
                <a:latin typeface="+mn-lt"/>
              </a:rPr>
              <a:t>lebih</a:t>
            </a:r>
            <a:r>
              <a:rPr lang="en-US" sz="1100" dirty="0">
                <a:solidFill>
                  <a:srgbClr val="212121"/>
                </a:solidFill>
                <a:latin typeface="+mn-lt"/>
              </a:rPr>
              <a:t> </a:t>
            </a:r>
            <a:r>
              <a:rPr lang="en-US" sz="1100" dirty="0" err="1">
                <a:solidFill>
                  <a:srgbClr val="212121"/>
                </a:solidFill>
                <a:latin typeface="+mn-lt"/>
              </a:rPr>
              <a:t>diminati</a:t>
            </a:r>
            <a:r>
              <a:rPr lang="en-US" sz="1100" dirty="0">
                <a:solidFill>
                  <a:srgbClr val="212121"/>
                </a:solidFill>
                <a:latin typeface="+mn-lt"/>
              </a:rPr>
              <a:t> oleh user </a:t>
            </a:r>
            <a:r>
              <a:rPr lang="en-US" sz="1100" dirty="0" err="1">
                <a:solidFill>
                  <a:srgbClr val="212121"/>
                </a:solidFill>
                <a:latin typeface="+mn-lt"/>
              </a:rPr>
              <a:t>dengan</a:t>
            </a:r>
            <a:r>
              <a:rPr lang="en-US" sz="1100" dirty="0">
                <a:solidFill>
                  <a:srgbClr val="212121"/>
                </a:solidFill>
                <a:latin typeface="+mn-lt"/>
              </a:rPr>
              <a:t> </a:t>
            </a:r>
            <a:r>
              <a:rPr lang="en-US" sz="1100" dirty="0" err="1">
                <a:solidFill>
                  <a:srgbClr val="212121"/>
                </a:solidFill>
                <a:latin typeface="+mn-lt"/>
              </a:rPr>
              <a:t>kategori</a:t>
            </a:r>
            <a:r>
              <a:rPr lang="en-US" sz="1100" dirty="0">
                <a:solidFill>
                  <a:srgbClr val="212121"/>
                </a:solidFill>
                <a:latin typeface="+mn-lt"/>
              </a:rPr>
              <a:t> </a:t>
            </a:r>
            <a:r>
              <a:rPr lang="en-US" sz="1100" b="1" dirty="0">
                <a:solidFill>
                  <a:srgbClr val="212121"/>
                </a:solidFill>
                <a:latin typeface="+mn-lt"/>
              </a:rPr>
              <a:t>middle aged adults</a:t>
            </a:r>
            <a:r>
              <a:rPr lang="en-US" sz="1100" dirty="0">
                <a:solidFill>
                  <a:srgbClr val="212121"/>
                </a:solidFill>
                <a:latin typeface="+mn-lt"/>
              </a:rPr>
              <a:t> dan </a:t>
            </a:r>
            <a:r>
              <a:rPr lang="en-US" sz="1100" b="1" dirty="0">
                <a:solidFill>
                  <a:srgbClr val="212121"/>
                </a:solidFill>
                <a:latin typeface="+mn-lt"/>
              </a:rPr>
              <a:t>older adults</a:t>
            </a:r>
            <a:r>
              <a:rPr lang="en-US" sz="1100" dirty="0">
                <a:solidFill>
                  <a:srgbClr val="212121"/>
                </a:solidFill>
                <a:latin typeface="+mn-lt"/>
              </a:rPr>
              <a:t>, </a:t>
            </a:r>
            <a:r>
              <a:rPr lang="en-US" sz="1100" dirty="0" err="1">
                <a:solidFill>
                  <a:srgbClr val="212121"/>
                </a:solidFill>
                <a:latin typeface="+mn-lt"/>
              </a:rPr>
              <a:t>dapat</a:t>
            </a:r>
            <a:r>
              <a:rPr lang="en-US" sz="1100" dirty="0">
                <a:solidFill>
                  <a:srgbClr val="212121"/>
                </a:solidFill>
                <a:latin typeface="+mn-lt"/>
              </a:rPr>
              <a:t> </a:t>
            </a:r>
            <a:r>
              <a:rPr lang="en-US" sz="1100" dirty="0" err="1">
                <a:solidFill>
                  <a:srgbClr val="212121"/>
                </a:solidFill>
                <a:latin typeface="+mn-lt"/>
              </a:rPr>
              <a:t>dilihat</a:t>
            </a:r>
            <a:r>
              <a:rPr lang="en-US" sz="1100" dirty="0">
                <a:solidFill>
                  <a:srgbClr val="212121"/>
                </a:solidFill>
                <a:latin typeface="+mn-lt"/>
              </a:rPr>
              <a:t> </a:t>
            </a:r>
            <a:r>
              <a:rPr lang="en-US" sz="1100" dirty="0" err="1">
                <a:solidFill>
                  <a:srgbClr val="212121"/>
                </a:solidFill>
                <a:latin typeface="+mn-lt"/>
              </a:rPr>
              <a:t>dari</a:t>
            </a:r>
            <a:r>
              <a:rPr lang="en-US" sz="1100" dirty="0">
                <a:solidFill>
                  <a:srgbClr val="212121"/>
                </a:solidFill>
                <a:latin typeface="+mn-lt"/>
              </a:rPr>
              <a:t> </a:t>
            </a:r>
            <a:r>
              <a:rPr lang="en-US" sz="1100" dirty="0" err="1">
                <a:solidFill>
                  <a:srgbClr val="212121"/>
                </a:solidFill>
                <a:latin typeface="+mn-lt"/>
              </a:rPr>
              <a:t>setiap</a:t>
            </a:r>
            <a:r>
              <a:rPr lang="en-US" sz="1100" dirty="0">
                <a:solidFill>
                  <a:srgbClr val="212121"/>
                </a:solidFill>
                <a:latin typeface="+mn-lt"/>
              </a:rPr>
              <a:t> cluster, </a:t>
            </a:r>
            <a:r>
              <a:rPr lang="en-US" sz="1100" dirty="0" err="1">
                <a:solidFill>
                  <a:srgbClr val="212121"/>
                </a:solidFill>
                <a:latin typeface="+mn-lt"/>
              </a:rPr>
              <a:t>hanya</a:t>
            </a:r>
            <a:r>
              <a:rPr lang="en-US" sz="1100" dirty="0">
                <a:solidFill>
                  <a:srgbClr val="212121"/>
                </a:solidFill>
                <a:latin typeface="+mn-lt"/>
              </a:rPr>
              <a:t> </a:t>
            </a:r>
            <a:r>
              <a:rPr lang="en-US" sz="1100" dirty="0" err="1">
                <a:solidFill>
                  <a:srgbClr val="212121"/>
                </a:solidFill>
                <a:latin typeface="+mn-lt"/>
              </a:rPr>
              <a:t>sedikit</a:t>
            </a:r>
            <a:r>
              <a:rPr lang="en-US" sz="1100" dirty="0">
                <a:solidFill>
                  <a:srgbClr val="212121"/>
                </a:solidFill>
                <a:latin typeface="+mn-lt"/>
              </a:rPr>
              <a:t> user </a:t>
            </a:r>
            <a:r>
              <a:rPr lang="en-US" sz="1100" dirty="0" err="1">
                <a:solidFill>
                  <a:srgbClr val="212121"/>
                </a:solidFill>
                <a:latin typeface="+mn-lt"/>
              </a:rPr>
              <a:t>dengan</a:t>
            </a:r>
            <a:r>
              <a:rPr lang="en-US" sz="1100" dirty="0">
                <a:solidFill>
                  <a:srgbClr val="212121"/>
                </a:solidFill>
                <a:latin typeface="+mn-lt"/>
              </a:rPr>
              <a:t> </a:t>
            </a:r>
            <a:r>
              <a:rPr lang="en-US" sz="1100" dirty="0" err="1">
                <a:solidFill>
                  <a:srgbClr val="212121"/>
                </a:solidFill>
                <a:latin typeface="+mn-lt"/>
              </a:rPr>
              <a:t>kategori</a:t>
            </a:r>
            <a:r>
              <a:rPr lang="en-US" sz="1100" dirty="0">
                <a:solidFill>
                  <a:srgbClr val="212121"/>
                </a:solidFill>
                <a:latin typeface="+mn-lt"/>
              </a:rPr>
              <a:t> </a:t>
            </a:r>
            <a:r>
              <a:rPr lang="en-US" sz="1100" b="1" dirty="0">
                <a:solidFill>
                  <a:srgbClr val="212121"/>
                </a:solidFill>
                <a:latin typeface="+mn-lt"/>
              </a:rPr>
              <a:t>young adults </a:t>
            </a:r>
            <a:r>
              <a:rPr lang="en-US" sz="1100" dirty="0">
                <a:solidFill>
                  <a:srgbClr val="212121"/>
                </a:solidFill>
                <a:latin typeface="+mn-lt"/>
              </a:rPr>
              <a:t>yang </a:t>
            </a:r>
            <a:r>
              <a:rPr lang="en-US" sz="1100" dirty="0" err="1">
                <a:solidFill>
                  <a:srgbClr val="212121"/>
                </a:solidFill>
                <a:latin typeface="+mn-lt"/>
              </a:rPr>
              <a:t>terdata</a:t>
            </a:r>
            <a:r>
              <a:rPr lang="en-US" sz="1100" dirty="0">
                <a:solidFill>
                  <a:srgbClr val="212121"/>
                </a:solidFill>
                <a:latin typeface="+mn-lt"/>
              </a:rPr>
              <a:t> di Perusahaan.</a:t>
            </a:r>
            <a:endParaRPr lang="en-US" sz="1100" b="0" i="0" dirty="0">
              <a:solidFill>
                <a:srgbClr val="212121"/>
              </a:solidFill>
              <a:effectLst/>
              <a:latin typeface="+mn-lt"/>
            </a:endParaRPr>
          </a:p>
          <a:p>
            <a:pPr algn="just"/>
            <a:endParaRPr lang="en-US" sz="1100" b="0" i="0" dirty="0">
              <a:solidFill>
                <a:srgbClr val="212121"/>
              </a:solidFill>
              <a:effectLst/>
              <a:latin typeface="+mn-lt"/>
            </a:endParaRPr>
          </a:p>
          <a:p>
            <a:pPr algn="just"/>
            <a:r>
              <a:rPr lang="en-US" sz="1100" b="0" i="0" dirty="0" err="1">
                <a:solidFill>
                  <a:srgbClr val="212121"/>
                </a:solidFill>
                <a:effectLst/>
                <a:latin typeface="+mn-lt"/>
              </a:rPr>
              <a:t>Metode</a:t>
            </a:r>
            <a:r>
              <a:rPr lang="en-US" sz="1100" b="0" i="0" dirty="0">
                <a:solidFill>
                  <a:srgbClr val="212121"/>
                </a:solidFill>
                <a:effectLst/>
                <a:latin typeface="+mn-lt"/>
              </a:rPr>
              <a:t> </a:t>
            </a:r>
            <a:r>
              <a:rPr lang="en-US" sz="1100" b="0" i="0" dirty="0" err="1">
                <a:solidFill>
                  <a:srgbClr val="212121"/>
                </a:solidFill>
                <a:effectLst/>
                <a:latin typeface="+mn-lt"/>
              </a:rPr>
              <a:t>pembelian</a:t>
            </a:r>
            <a:r>
              <a:rPr lang="en-US" sz="1100" b="0" i="0" dirty="0">
                <a:solidFill>
                  <a:srgbClr val="212121"/>
                </a:solidFill>
                <a:effectLst/>
                <a:latin typeface="+mn-lt"/>
              </a:rPr>
              <a:t> yang paling </a:t>
            </a:r>
            <a:r>
              <a:rPr lang="en-US" sz="1100" b="0" i="0" dirty="0" err="1">
                <a:solidFill>
                  <a:srgbClr val="212121"/>
                </a:solidFill>
                <a:effectLst/>
                <a:latin typeface="+mn-lt"/>
              </a:rPr>
              <a:t>disukai</a:t>
            </a:r>
            <a:r>
              <a:rPr lang="en-US" sz="1100" b="0" i="0" dirty="0">
                <a:solidFill>
                  <a:srgbClr val="212121"/>
                </a:solidFill>
                <a:effectLst/>
                <a:latin typeface="+mn-lt"/>
              </a:rPr>
              <a:t> </a:t>
            </a:r>
            <a:r>
              <a:rPr lang="en-US" sz="1100" b="0" i="0" dirty="0" err="1">
                <a:solidFill>
                  <a:srgbClr val="212121"/>
                </a:solidFill>
                <a:effectLst/>
                <a:latin typeface="+mn-lt"/>
              </a:rPr>
              <a:t>adalah</a:t>
            </a:r>
            <a:r>
              <a:rPr lang="en-US" sz="1100" b="0" i="0" dirty="0">
                <a:solidFill>
                  <a:srgbClr val="212121"/>
                </a:solidFill>
                <a:effectLst/>
                <a:latin typeface="+mn-lt"/>
              </a:rPr>
              <a:t> </a:t>
            </a:r>
            <a:r>
              <a:rPr lang="en-US" sz="1100" b="0" i="0" dirty="0" err="1">
                <a:solidFill>
                  <a:srgbClr val="212121"/>
                </a:solidFill>
                <a:effectLst/>
                <a:latin typeface="+mn-lt"/>
              </a:rPr>
              <a:t>melalui</a:t>
            </a:r>
            <a:r>
              <a:rPr lang="en-US" sz="1100" b="0" i="0" dirty="0">
                <a:solidFill>
                  <a:srgbClr val="212121"/>
                </a:solidFill>
                <a:effectLst/>
                <a:latin typeface="+mn-lt"/>
              </a:rPr>
              <a:t> </a:t>
            </a:r>
            <a:r>
              <a:rPr lang="en-US" sz="1100" b="0" i="0" dirty="0" err="1">
                <a:solidFill>
                  <a:srgbClr val="212121"/>
                </a:solidFill>
                <a:effectLst/>
                <a:latin typeface="+mn-lt"/>
              </a:rPr>
              <a:t>pembelian</a:t>
            </a:r>
            <a:r>
              <a:rPr lang="en-US" sz="1100" b="0" i="0" dirty="0">
                <a:solidFill>
                  <a:srgbClr val="212121"/>
                </a:solidFill>
                <a:effectLst/>
                <a:latin typeface="+mn-lt"/>
              </a:rPr>
              <a:t> </a:t>
            </a:r>
            <a:r>
              <a:rPr lang="en-US" sz="1100" b="0" i="0" dirty="0" err="1">
                <a:solidFill>
                  <a:srgbClr val="212121"/>
                </a:solidFill>
                <a:effectLst/>
                <a:latin typeface="+mn-lt"/>
              </a:rPr>
              <a:t>langsung</a:t>
            </a:r>
            <a:r>
              <a:rPr lang="en-US" sz="1100" b="0" i="0" dirty="0">
                <a:solidFill>
                  <a:srgbClr val="212121"/>
                </a:solidFill>
                <a:effectLst/>
                <a:latin typeface="+mn-lt"/>
              </a:rPr>
              <a:t> </a:t>
            </a:r>
            <a:r>
              <a:rPr lang="en-US" sz="1100" b="0" i="0" dirty="0" err="1">
                <a:solidFill>
                  <a:srgbClr val="212121"/>
                </a:solidFill>
                <a:effectLst/>
                <a:latin typeface="+mn-lt"/>
              </a:rPr>
              <a:t>melalui</a:t>
            </a:r>
            <a:r>
              <a:rPr lang="en-US" sz="1100" b="0" i="0" dirty="0">
                <a:solidFill>
                  <a:srgbClr val="212121"/>
                </a:solidFill>
                <a:effectLst/>
                <a:latin typeface="+mn-lt"/>
              </a:rPr>
              <a:t> store yang </a:t>
            </a:r>
            <a:r>
              <a:rPr lang="en-US" sz="1100" b="0" i="0" dirty="0" err="1">
                <a:solidFill>
                  <a:srgbClr val="212121"/>
                </a:solidFill>
                <a:effectLst/>
                <a:latin typeface="+mn-lt"/>
              </a:rPr>
              <a:t>ada</a:t>
            </a:r>
            <a:r>
              <a:rPr lang="en-US" sz="1100" b="0" i="0" dirty="0">
                <a:solidFill>
                  <a:srgbClr val="212121"/>
                </a:solidFill>
                <a:effectLst/>
                <a:latin typeface="+mn-lt"/>
              </a:rPr>
              <a:t>. </a:t>
            </a:r>
            <a:r>
              <a:rPr lang="en-US" sz="1100" b="0" i="0" dirty="0" err="1">
                <a:solidFill>
                  <a:srgbClr val="212121"/>
                </a:solidFill>
                <a:effectLst/>
                <a:latin typeface="+mn-lt"/>
              </a:rPr>
              <a:t>Terdapat</a:t>
            </a:r>
            <a:r>
              <a:rPr lang="en-US" sz="1100" b="0" i="0" dirty="0">
                <a:solidFill>
                  <a:srgbClr val="212121"/>
                </a:solidFill>
                <a:effectLst/>
                <a:latin typeface="+mn-lt"/>
              </a:rPr>
              <a:t> </a:t>
            </a:r>
            <a:r>
              <a:rPr lang="en-US" sz="1100" b="0" i="0" dirty="0" err="1">
                <a:solidFill>
                  <a:srgbClr val="212121"/>
                </a:solidFill>
                <a:effectLst/>
                <a:latin typeface="+mn-lt"/>
              </a:rPr>
              <a:t>keunikan</a:t>
            </a:r>
            <a:r>
              <a:rPr lang="en-US" sz="1100" b="0" i="0" dirty="0">
                <a:solidFill>
                  <a:srgbClr val="212121"/>
                </a:solidFill>
                <a:effectLst/>
                <a:latin typeface="+mn-lt"/>
              </a:rPr>
              <a:t> </a:t>
            </a:r>
            <a:r>
              <a:rPr lang="en-US" sz="1100" b="0" i="0" dirty="0" err="1">
                <a:solidFill>
                  <a:srgbClr val="212121"/>
                </a:solidFill>
                <a:effectLst/>
                <a:latin typeface="+mn-lt"/>
              </a:rPr>
              <a:t>dimana</a:t>
            </a:r>
            <a:r>
              <a:rPr lang="en-US" sz="1100" b="0" i="0" dirty="0">
                <a:solidFill>
                  <a:srgbClr val="212121"/>
                </a:solidFill>
                <a:effectLst/>
                <a:latin typeface="+mn-lt"/>
              </a:rPr>
              <a:t> customer </a:t>
            </a:r>
            <a:r>
              <a:rPr lang="en-US" sz="1100" b="0" i="0" dirty="0" err="1">
                <a:solidFill>
                  <a:srgbClr val="212121"/>
                </a:solidFill>
                <a:effectLst/>
                <a:latin typeface="+mn-lt"/>
              </a:rPr>
              <a:t>dengan</a:t>
            </a:r>
            <a:r>
              <a:rPr lang="en-US" sz="1100" b="0" i="0" dirty="0">
                <a:solidFill>
                  <a:srgbClr val="212121"/>
                </a:solidFill>
                <a:effectLst/>
                <a:latin typeface="+mn-lt"/>
              </a:rPr>
              <a:t> </a:t>
            </a:r>
            <a:r>
              <a:rPr lang="en-US" sz="1100" b="0" i="0" dirty="0" err="1">
                <a:solidFill>
                  <a:srgbClr val="212121"/>
                </a:solidFill>
                <a:effectLst/>
                <a:latin typeface="+mn-lt"/>
              </a:rPr>
              <a:t>kategori</a:t>
            </a:r>
            <a:r>
              <a:rPr lang="en-US" sz="1100" b="0" i="0" dirty="0">
                <a:solidFill>
                  <a:srgbClr val="212121"/>
                </a:solidFill>
                <a:effectLst/>
                <a:latin typeface="+mn-lt"/>
              </a:rPr>
              <a:t> </a:t>
            </a:r>
            <a:r>
              <a:rPr lang="en-US" sz="1100" b="1" i="0" dirty="0">
                <a:solidFill>
                  <a:srgbClr val="212121"/>
                </a:solidFill>
                <a:effectLst/>
                <a:latin typeface="+mn-lt"/>
              </a:rPr>
              <a:t>young adults </a:t>
            </a:r>
            <a:r>
              <a:rPr lang="en-US" sz="1100" b="0" i="0" dirty="0" err="1">
                <a:solidFill>
                  <a:srgbClr val="212121"/>
                </a:solidFill>
                <a:effectLst/>
                <a:latin typeface="+mn-lt"/>
              </a:rPr>
              <a:t>memiliki</a:t>
            </a:r>
            <a:r>
              <a:rPr lang="en-US" sz="1100" b="0" i="0" dirty="0">
                <a:solidFill>
                  <a:srgbClr val="212121"/>
                </a:solidFill>
                <a:effectLst/>
                <a:latin typeface="+mn-lt"/>
              </a:rPr>
              <a:t> </a:t>
            </a:r>
            <a:r>
              <a:rPr lang="en-US" sz="1100" b="0" i="0" dirty="0" err="1">
                <a:solidFill>
                  <a:srgbClr val="212121"/>
                </a:solidFill>
                <a:effectLst/>
                <a:latin typeface="+mn-lt"/>
              </a:rPr>
              <a:t>cara</a:t>
            </a:r>
            <a:r>
              <a:rPr lang="en-US" sz="1100" b="0" i="0" dirty="0">
                <a:solidFill>
                  <a:srgbClr val="212121"/>
                </a:solidFill>
                <a:effectLst/>
                <a:latin typeface="+mn-lt"/>
              </a:rPr>
              <a:t> </a:t>
            </a:r>
            <a:r>
              <a:rPr lang="en-US" sz="1100" b="0" i="0" dirty="0" err="1">
                <a:solidFill>
                  <a:srgbClr val="212121"/>
                </a:solidFill>
                <a:effectLst/>
                <a:latin typeface="+mn-lt"/>
              </a:rPr>
              <a:t>pembelian</a:t>
            </a:r>
            <a:r>
              <a:rPr lang="en-US" sz="1100" b="0" i="0" dirty="0">
                <a:solidFill>
                  <a:srgbClr val="212121"/>
                </a:solidFill>
                <a:effectLst/>
                <a:latin typeface="+mn-lt"/>
              </a:rPr>
              <a:t> yang </a:t>
            </a:r>
            <a:r>
              <a:rPr lang="en-US" sz="1100" b="0" i="0" dirty="0" err="1">
                <a:solidFill>
                  <a:srgbClr val="212121"/>
                </a:solidFill>
                <a:effectLst/>
                <a:latin typeface="+mn-lt"/>
              </a:rPr>
              <a:t>cukup</a:t>
            </a:r>
            <a:r>
              <a:rPr lang="en-US" sz="1100" b="0" i="0" dirty="0">
                <a:solidFill>
                  <a:srgbClr val="212121"/>
                </a:solidFill>
                <a:effectLst/>
                <a:latin typeface="+mn-lt"/>
              </a:rPr>
              <a:t> </a:t>
            </a:r>
            <a:r>
              <a:rPr lang="en-US" sz="1100" b="0" i="0" dirty="0" err="1">
                <a:solidFill>
                  <a:srgbClr val="212121"/>
                </a:solidFill>
                <a:effectLst/>
                <a:latin typeface="+mn-lt"/>
              </a:rPr>
              <a:t>tinggi</a:t>
            </a:r>
            <a:r>
              <a:rPr lang="en-US" sz="1100" b="0" i="0" dirty="0">
                <a:solidFill>
                  <a:srgbClr val="212121"/>
                </a:solidFill>
                <a:effectLst/>
                <a:latin typeface="+mn-lt"/>
              </a:rPr>
              <a:t> </a:t>
            </a:r>
            <a:r>
              <a:rPr lang="en-US" sz="1100" b="0" i="0" dirty="0" err="1">
                <a:solidFill>
                  <a:srgbClr val="212121"/>
                </a:solidFill>
                <a:effectLst/>
                <a:latin typeface="+mn-lt"/>
              </a:rPr>
              <a:t>melalui</a:t>
            </a:r>
            <a:r>
              <a:rPr lang="en-US" sz="1100" dirty="0">
                <a:solidFill>
                  <a:srgbClr val="212121"/>
                </a:solidFill>
                <a:latin typeface="+mn-lt"/>
              </a:rPr>
              <a:t> catalog. </a:t>
            </a:r>
          </a:p>
          <a:p>
            <a:pPr algn="just"/>
            <a:endParaRPr lang="en-US" sz="1100" b="0" i="0" dirty="0">
              <a:solidFill>
                <a:srgbClr val="212121"/>
              </a:solidFill>
              <a:effectLst/>
              <a:latin typeface="+mn-lt"/>
            </a:endParaRPr>
          </a:p>
          <a:p>
            <a:pPr algn="just"/>
            <a:r>
              <a:rPr lang="en-US" sz="1100" dirty="0">
                <a:solidFill>
                  <a:srgbClr val="212121"/>
                </a:solidFill>
                <a:latin typeface="+mn-lt"/>
              </a:rPr>
              <a:t>Perusahaan </a:t>
            </a:r>
            <a:r>
              <a:rPr lang="en-US" sz="1100" dirty="0" err="1">
                <a:solidFill>
                  <a:srgbClr val="212121"/>
                </a:solidFill>
                <a:latin typeface="+mn-lt"/>
              </a:rPr>
              <a:t>dapat</a:t>
            </a:r>
            <a:r>
              <a:rPr lang="en-US" sz="1100" dirty="0">
                <a:solidFill>
                  <a:srgbClr val="212121"/>
                </a:solidFill>
                <a:latin typeface="+mn-lt"/>
              </a:rPr>
              <a:t> </a:t>
            </a:r>
            <a:r>
              <a:rPr lang="en-US" sz="1100" dirty="0" err="1">
                <a:solidFill>
                  <a:srgbClr val="212121"/>
                </a:solidFill>
                <a:latin typeface="+mn-lt"/>
              </a:rPr>
              <a:t>mengembangkan</a:t>
            </a:r>
            <a:r>
              <a:rPr lang="en-US" sz="1100" dirty="0">
                <a:solidFill>
                  <a:srgbClr val="212121"/>
                </a:solidFill>
                <a:latin typeface="+mn-lt"/>
              </a:rPr>
              <a:t> </a:t>
            </a:r>
            <a:r>
              <a:rPr lang="en-US" sz="1100" dirty="0" err="1">
                <a:solidFill>
                  <a:srgbClr val="212121"/>
                </a:solidFill>
                <a:latin typeface="+mn-lt"/>
              </a:rPr>
              <a:t>lebih</a:t>
            </a:r>
            <a:r>
              <a:rPr lang="en-US" sz="1100" dirty="0">
                <a:solidFill>
                  <a:srgbClr val="212121"/>
                </a:solidFill>
                <a:latin typeface="+mn-lt"/>
              </a:rPr>
              <a:t> </a:t>
            </a:r>
            <a:r>
              <a:rPr lang="en-US" sz="1100" dirty="0" err="1">
                <a:solidFill>
                  <a:srgbClr val="212121"/>
                </a:solidFill>
                <a:latin typeface="+mn-lt"/>
              </a:rPr>
              <a:t>lanjut</a:t>
            </a:r>
            <a:r>
              <a:rPr lang="en-US" sz="1100" dirty="0">
                <a:solidFill>
                  <a:srgbClr val="212121"/>
                </a:solidFill>
                <a:latin typeface="+mn-lt"/>
              </a:rPr>
              <a:t> </a:t>
            </a:r>
            <a:r>
              <a:rPr lang="en-US" sz="1100" dirty="0" err="1">
                <a:solidFill>
                  <a:srgbClr val="212121"/>
                </a:solidFill>
                <a:latin typeface="+mn-lt"/>
              </a:rPr>
              <a:t>terkait</a:t>
            </a:r>
            <a:r>
              <a:rPr lang="en-US" sz="1100" dirty="0">
                <a:solidFill>
                  <a:srgbClr val="212121"/>
                </a:solidFill>
                <a:latin typeface="+mn-lt"/>
              </a:rPr>
              <a:t> </a:t>
            </a:r>
            <a:r>
              <a:rPr lang="en-US" sz="1100" dirty="0" err="1">
                <a:solidFill>
                  <a:srgbClr val="212121"/>
                </a:solidFill>
                <a:latin typeface="+mn-lt"/>
              </a:rPr>
              <a:t>metode</a:t>
            </a:r>
            <a:r>
              <a:rPr lang="en-US" sz="1100" dirty="0">
                <a:solidFill>
                  <a:srgbClr val="212121"/>
                </a:solidFill>
                <a:latin typeface="+mn-lt"/>
              </a:rPr>
              <a:t> </a:t>
            </a:r>
            <a:r>
              <a:rPr lang="en-US" sz="1100" dirty="0" err="1">
                <a:solidFill>
                  <a:srgbClr val="212121"/>
                </a:solidFill>
                <a:latin typeface="+mn-lt"/>
              </a:rPr>
              <a:t>penjualan</a:t>
            </a:r>
            <a:r>
              <a:rPr lang="en-US" sz="1100" dirty="0">
                <a:solidFill>
                  <a:srgbClr val="212121"/>
                </a:solidFill>
                <a:latin typeface="+mn-lt"/>
              </a:rPr>
              <a:t> agar </a:t>
            </a:r>
            <a:r>
              <a:rPr lang="en-US" sz="1100" dirty="0" err="1">
                <a:solidFill>
                  <a:srgbClr val="212121"/>
                </a:solidFill>
                <a:latin typeface="+mn-lt"/>
              </a:rPr>
              <a:t>lebih</a:t>
            </a:r>
            <a:r>
              <a:rPr lang="en-US" sz="1100" dirty="0">
                <a:solidFill>
                  <a:srgbClr val="212121"/>
                </a:solidFill>
                <a:latin typeface="+mn-lt"/>
              </a:rPr>
              <a:t> </a:t>
            </a:r>
            <a:r>
              <a:rPr lang="en-US" sz="1100" dirty="0" err="1">
                <a:solidFill>
                  <a:srgbClr val="212121"/>
                </a:solidFill>
                <a:latin typeface="+mn-lt"/>
              </a:rPr>
              <a:t>efektif</a:t>
            </a:r>
            <a:r>
              <a:rPr lang="en-US" sz="1100" dirty="0">
                <a:solidFill>
                  <a:srgbClr val="212121"/>
                </a:solidFill>
                <a:latin typeface="+mn-lt"/>
              </a:rPr>
              <a:t>, </a:t>
            </a:r>
            <a:r>
              <a:rPr lang="en-US" sz="1100" dirty="0" err="1">
                <a:solidFill>
                  <a:srgbClr val="212121"/>
                </a:solidFill>
                <a:latin typeface="+mn-lt"/>
              </a:rPr>
              <a:t>seperti</a:t>
            </a:r>
            <a:r>
              <a:rPr lang="en-US" sz="1100" dirty="0">
                <a:solidFill>
                  <a:srgbClr val="212121"/>
                </a:solidFill>
                <a:latin typeface="+mn-lt"/>
              </a:rPr>
              <a:t> </a:t>
            </a:r>
            <a:r>
              <a:rPr lang="en-US" sz="1100" dirty="0" err="1">
                <a:solidFill>
                  <a:srgbClr val="212121"/>
                </a:solidFill>
                <a:latin typeface="+mn-lt"/>
              </a:rPr>
              <a:t>peningkatan</a:t>
            </a:r>
            <a:r>
              <a:rPr lang="en-US" sz="1100" dirty="0">
                <a:solidFill>
                  <a:srgbClr val="212121"/>
                </a:solidFill>
                <a:latin typeface="+mn-lt"/>
              </a:rPr>
              <a:t> </a:t>
            </a:r>
            <a:r>
              <a:rPr lang="en-US" sz="1100" dirty="0" err="1">
                <a:solidFill>
                  <a:srgbClr val="212121"/>
                </a:solidFill>
                <a:latin typeface="+mn-lt"/>
              </a:rPr>
              <a:t>terhadap</a:t>
            </a:r>
            <a:r>
              <a:rPr lang="en-US" sz="1100" dirty="0">
                <a:solidFill>
                  <a:srgbClr val="212121"/>
                </a:solidFill>
                <a:latin typeface="+mn-lt"/>
              </a:rPr>
              <a:t> </a:t>
            </a:r>
            <a:r>
              <a:rPr lang="en-US" sz="1100" dirty="0" err="1">
                <a:solidFill>
                  <a:srgbClr val="212121"/>
                </a:solidFill>
                <a:latin typeface="+mn-lt"/>
              </a:rPr>
              <a:t>pembelian</a:t>
            </a:r>
            <a:r>
              <a:rPr lang="en-US" sz="1100" dirty="0">
                <a:solidFill>
                  <a:srgbClr val="212121"/>
                </a:solidFill>
                <a:latin typeface="+mn-lt"/>
              </a:rPr>
              <a:t> </a:t>
            </a:r>
            <a:r>
              <a:rPr lang="en-US" sz="1100" dirty="0" err="1">
                <a:solidFill>
                  <a:srgbClr val="212121"/>
                </a:solidFill>
                <a:latin typeface="+mn-lt"/>
              </a:rPr>
              <a:t>melalui</a:t>
            </a:r>
            <a:r>
              <a:rPr lang="en-US" sz="1100" dirty="0">
                <a:solidFill>
                  <a:srgbClr val="212121"/>
                </a:solidFill>
                <a:latin typeface="+mn-lt"/>
              </a:rPr>
              <a:t> catalog, </a:t>
            </a:r>
            <a:r>
              <a:rPr lang="en-US" sz="1100" dirty="0" err="1">
                <a:solidFill>
                  <a:srgbClr val="212121"/>
                </a:solidFill>
                <a:latin typeface="+mn-lt"/>
              </a:rPr>
              <a:t>hal</a:t>
            </a:r>
            <a:r>
              <a:rPr lang="en-US" sz="1100" dirty="0">
                <a:solidFill>
                  <a:srgbClr val="212121"/>
                </a:solidFill>
                <a:latin typeface="+mn-lt"/>
              </a:rPr>
              <a:t> </a:t>
            </a:r>
            <a:r>
              <a:rPr lang="en-US" sz="1100" dirty="0" err="1">
                <a:solidFill>
                  <a:srgbClr val="212121"/>
                </a:solidFill>
                <a:latin typeface="+mn-lt"/>
              </a:rPr>
              <a:t>ini</a:t>
            </a:r>
            <a:r>
              <a:rPr lang="en-US" sz="1100" dirty="0">
                <a:solidFill>
                  <a:srgbClr val="212121"/>
                </a:solidFill>
                <a:latin typeface="+mn-lt"/>
              </a:rPr>
              <a:t> </a:t>
            </a:r>
            <a:r>
              <a:rPr lang="en-US" sz="1100" dirty="0" err="1">
                <a:solidFill>
                  <a:srgbClr val="212121"/>
                </a:solidFill>
                <a:latin typeface="+mn-lt"/>
              </a:rPr>
              <a:t>bisa</a:t>
            </a:r>
            <a:r>
              <a:rPr lang="en-US" sz="1100" dirty="0">
                <a:solidFill>
                  <a:srgbClr val="212121"/>
                </a:solidFill>
                <a:latin typeface="+mn-lt"/>
              </a:rPr>
              <a:t> </a:t>
            </a:r>
            <a:r>
              <a:rPr lang="en-US" sz="1100" dirty="0" err="1">
                <a:solidFill>
                  <a:srgbClr val="212121"/>
                </a:solidFill>
                <a:latin typeface="+mn-lt"/>
              </a:rPr>
              <a:t>menjadi</a:t>
            </a:r>
            <a:r>
              <a:rPr lang="en-US" sz="1100" dirty="0">
                <a:solidFill>
                  <a:srgbClr val="212121"/>
                </a:solidFill>
                <a:latin typeface="+mn-lt"/>
              </a:rPr>
              <a:t> </a:t>
            </a:r>
            <a:r>
              <a:rPr lang="en-US" sz="1100" dirty="0" err="1">
                <a:solidFill>
                  <a:srgbClr val="212121"/>
                </a:solidFill>
                <a:latin typeface="+mn-lt"/>
              </a:rPr>
              <a:t>peluang</a:t>
            </a:r>
            <a:r>
              <a:rPr lang="en-US" sz="1100" dirty="0">
                <a:solidFill>
                  <a:srgbClr val="212121"/>
                </a:solidFill>
                <a:latin typeface="+mn-lt"/>
              </a:rPr>
              <a:t> </a:t>
            </a:r>
            <a:r>
              <a:rPr lang="en-US" sz="1100" dirty="0" err="1">
                <a:solidFill>
                  <a:srgbClr val="212121"/>
                </a:solidFill>
                <a:latin typeface="+mn-lt"/>
              </a:rPr>
              <a:t>perusahaan</a:t>
            </a:r>
            <a:r>
              <a:rPr lang="en-US" sz="1100" dirty="0">
                <a:solidFill>
                  <a:srgbClr val="212121"/>
                </a:solidFill>
                <a:latin typeface="+mn-lt"/>
              </a:rPr>
              <a:t> </a:t>
            </a:r>
            <a:r>
              <a:rPr lang="en-US" sz="1100" dirty="0" err="1">
                <a:solidFill>
                  <a:srgbClr val="212121"/>
                </a:solidFill>
                <a:latin typeface="+mn-lt"/>
              </a:rPr>
              <a:t>untuk</a:t>
            </a:r>
            <a:r>
              <a:rPr lang="en-US" sz="1100" dirty="0">
                <a:solidFill>
                  <a:srgbClr val="212121"/>
                </a:solidFill>
                <a:latin typeface="+mn-lt"/>
              </a:rPr>
              <a:t> </a:t>
            </a:r>
            <a:r>
              <a:rPr lang="en-US" sz="1100" dirty="0" err="1">
                <a:solidFill>
                  <a:srgbClr val="212121"/>
                </a:solidFill>
                <a:latin typeface="+mn-lt"/>
              </a:rPr>
              <a:t>menarik</a:t>
            </a:r>
            <a:r>
              <a:rPr lang="en-US" sz="1100" dirty="0">
                <a:solidFill>
                  <a:srgbClr val="212121"/>
                </a:solidFill>
                <a:latin typeface="+mn-lt"/>
              </a:rPr>
              <a:t> customer </a:t>
            </a:r>
            <a:r>
              <a:rPr lang="en-US" sz="1100" dirty="0" err="1">
                <a:solidFill>
                  <a:srgbClr val="212121"/>
                </a:solidFill>
                <a:latin typeface="+mn-lt"/>
              </a:rPr>
              <a:t>baru</a:t>
            </a:r>
            <a:r>
              <a:rPr lang="en-US" sz="1100" dirty="0">
                <a:solidFill>
                  <a:srgbClr val="212121"/>
                </a:solidFill>
                <a:latin typeface="+mn-lt"/>
              </a:rPr>
              <a:t> </a:t>
            </a:r>
            <a:r>
              <a:rPr lang="en-US" sz="1100" dirty="0" err="1">
                <a:solidFill>
                  <a:srgbClr val="212121"/>
                </a:solidFill>
                <a:latin typeface="+mn-lt"/>
              </a:rPr>
              <a:t>dengan</a:t>
            </a:r>
            <a:r>
              <a:rPr lang="en-US" sz="1100" dirty="0">
                <a:solidFill>
                  <a:srgbClr val="212121"/>
                </a:solidFill>
                <a:latin typeface="+mn-lt"/>
              </a:rPr>
              <a:t> </a:t>
            </a:r>
            <a:r>
              <a:rPr lang="en-US" sz="1100" dirty="0" err="1">
                <a:solidFill>
                  <a:srgbClr val="212121"/>
                </a:solidFill>
                <a:latin typeface="+mn-lt"/>
              </a:rPr>
              <a:t>kategori</a:t>
            </a:r>
            <a:r>
              <a:rPr lang="en-US" sz="1100" dirty="0">
                <a:solidFill>
                  <a:srgbClr val="212121"/>
                </a:solidFill>
                <a:latin typeface="+mn-lt"/>
              </a:rPr>
              <a:t> </a:t>
            </a:r>
            <a:r>
              <a:rPr lang="en-US" sz="1100" b="1" dirty="0">
                <a:solidFill>
                  <a:srgbClr val="212121"/>
                </a:solidFill>
                <a:latin typeface="+mn-lt"/>
              </a:rPr>
              <a:t>young adults</a:t>
            </a:r>
            <a:r>
              <a:rPr lang="en-US" sz="1100" dirty="0">
                <a:solidFill>
                  <a:srgbClr val="212121"/>
                </a:solidFill>
                <a:latin typeface="+mn-lt"/>
              </a:rPr>
              <a:t>.</a:t>
            </a:r>
            <a:endParaRPr lang="en-US" sz="1100" b="0" i="0" dirty="0">
              <a:solidFill>
                <a:srgbClr val="212121"/>
              </a:solidFill>
              <a:effectLst/>
              <a:latin typeface="+mn-lt"/>
            </a:endParaRPr>
          </a:p>
        </p:txBody>
      </p:sp>
      <p:pic>
        <p:nvPicPr>
          <p:cNvPr id="9218" name="Picture 2">
            <a:extLst>
              <a:ext uri="{FF2B5EF4-FFF2-40B4-BE49-F238E27FC236}">
                <a16:creationId xmlns:a16="http://schemas.microsoft.com/office/drawing/2014/main" id="{BAB45498-CCAA-D809-4964-7DDF52F2BE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27" y="715981"/>
            <a:ext cx="4247830" cy="2205037"/>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08FC1A97-AB1D-C237-1F25-6E96C2F546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0010" y="715981"/>
            <a:ext cx="4299598" cy="2205037"/>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122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8832300" cy="4261260"/>
          </a:xfrm>
          <a:prstGeom prst="rect">
            <a:avLst/>
          </a:prstGeom>
        </p:spPr>
        <p:txBody>
          <a:bodyPr spcFirstLastPara="1" wrap="square" lIns="91425" tIns="91425" rIns="91425" bIns="91425" anchor="t" anchorCtr="0">
            <a:normAutofit/>
          </a:bodyPr>
          <a:lstStyle/>
          <a:p>
            <a:pPr marL="133350" lvl="0" indent="0" algn="ctr" rtl="0">
              <a:spcBef>
                <a:spcPts val="0"/>
              </a:spcBef>
              <a:spcAft>
                <a:spcPts val="0"/>
              </a:spcAft>
              <a:buClr>
                <a:schemeClr val="dk1"/>
              </a:buClr>
              <a:buSzPts val="1500"/>
              <a:buNone/>
            </a:pPr>
            <a:r>
              <a:rPr lang="en-US" sz="1600" b="1" dirty="0">
                <a:solidFill>
                  <a:schemeClr val="dk1"/>
                </a:solidFill>
                <a:latin typeface="+mn-lt"/>
              </a:rPr>
              <a:t>Recommendation</a:t>
            </a:r>
            <a:endParaRPr sz="1600" b="1" dirty="0">
              <a:solidFill>
                <a:schemeClr val="dk1"/>
              </a:solidFill>
              <a:latin typeface="+mn-lt"/>
            </a:endParaRPr>
          </a:p>
        </p:txBody>
      </p:sp>
      <p:sp>
        <p:nvSpPr>
          <p:cNvPr id="2" name="Google Shape;115;p27">
            <a:extLst>
              <a:ext uri="{FF2B5EF4-FFF2-40B4-BE49-F238E27FC236}">
                <a16:creationId xmlns:a16="http://schemas.microsoft.com/office/drawing/2014/main" id="{080430B5-6A08-37AF-FA62-71A164CE38C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sp>
        <p:nvSpPr>
          <p:cNvPr id="7" name="TextBox 6">
            <a:extLst>
              <a:ext uri="{FF2B5EF4-FFF2-40B4-BE49-F238E27FC236}">
                <a16:creationId xmlns:a16="http://schemas.microsoft.com/office/drawing/2014/main" id="{CFEB3396-42E8-809C-B8F7-AF3E687E8C62}"/>
              </a:ext>
            </a:extLst>
          </p:cNvPr>
          <p:cNvSpPr txBox="1"/>
          <p:nvPr/>
        </p:nvSpPr>
        <p:spPr>
          <a:xfrm>
            <a:off x="742950" y="1325613"/>
            <a:ext cx="7437750" cy="2123658"/>
          </a:xfrm>
          <a:prstGeom prst="rect">
            <a:avLst/>
          </a:prstGeom>
          <a:noFill/>
        </p:spPr>
        <p:txBody>
          <a:bodyPr wrap="square">
            <a:spAutoFit/>
          </a:bodyPr>
          <a:lstStyle/>
          <a:p>
            <a:pPr marL="342900" indent="-342900">
              <a:buFont typeface="+mj-lt"/>
              <a:buAutoNum type="arabicPeriod"/>
            </a:pPr>
            <a:r>
              <a:rPr lang="en-US" sz="1200" b="0" i="0" dirty="0" err="1">
                <a:solidFill>
                  <a:srgbClr val="212121"/>
                </a:solidFill>
                <a:effectLst/>
                <a:latin typeface="+mn-lt"/>
              </a:rPr>
              <a:t>Tingkatkan</a:t>
            </a:r>
            <a:r>
              <a:rPr lang="en-US" sz="1200" b="0" i="0" dirty="0">
                <a:solidFill>
                  <a:srgbClr val="212121"/>
                </a:solidFill>
                <a:effectLst/>
                <a:latin typeface="+mn-lt"/>
              </a:rPr>
              <a:t> </a:t>
            </a:r>
            <a:r>
              <a:rPr lang="en-US" sz="1200" b="0" i="0" dirty="0" err="1">
                <a:solidFill>
                  <a:srgbClr val="212121"/>
                </a:solidFill>
                <a:effectLst/>
                <a:latin typeface="+mn-lt"/>
              </a:rPr>
              <a:t>minat</a:t>
            </a:r>
            <a:r>
              <a:rPr lang="en-US" sz="1200" b="0" i="0" dirty="0">
                <a:solidFill>
                  <a:srgbClr val="212121"/>
                </a:solidFill>
                <a:effectLst/>
                <a:latin typeface="+mn-lt"/>
              </a:rPr>
              <a:t> </a:t>
            </a:r>
            <a:r>
              <a:rPr lang="en-US" sz="1200" b="0" i="0" dirty="0" err="1">
                <a:solidFill>
                  <a:srgbClr val="212121"/>
                </a:solidFill>
                <a:effectLst/>
                <a:latin typeface="+mn-lt"/>
              </a:rPr>
              <a:t>pembelian</a:t>
            </a:r>
            <a:r>
              <a:rPr lang="en-US" sz="1200" b="0" i="0" dirty="0">
                <a:solidFill>
                  <a:srgbClr val="212121"/>
                </a:solidFill>
                <a:effectLst/>
                <a:latin typeface="+mn-lt"/>
              </a:rPr>
              <a:t> user pada </a:t>
            </a:r>
            <a:r>
              <a:rPr lang="en-US" sz="1200" b="0" i="0" dirty="0" err="1">
                <a:solidFill>
                  <a:srgbClr val="212121"/>
                </a:solidFill>
                <a:effectLst/>
                <a:latin typeface="+mn-lt"/>
              </a:rPr>
              <a:t>kelompok</a:t>
            </a:r>
            <a:r>
              <a:rPr lang="en-US" sz="1200" b="0" i="0" dirty="0">
                <a:solidFill>
                  <a:srgbClr val="212121"/>
                </a:solidFill>
                <a:effectLst/>
                <a:latin typeface="+mn-lt"/>
              </a:rPr>
              <a:t> </a:t>
            </a:r>
            <a:r>
              <a:rPr lang="en-US" sz="1200" b="1" i="0" dirty="0">
                <a:solidFill>
                  <a:srgbClr val="212121"/>
                </a:solidFill>
                <a:effectLst/>
                <a:latin typeface="+mn-lt"/>
              </a:rPr>
              <a:t>risk to churn</a:t>
            </a:r>
            <a:r>
              <a:rPr lang="en-US" sz="1200" b="0" i="0" dirty="0">
                <a:solidFill>
                  <a:srgbClr val="212121"/>
                </a:solidFill>
                <a:effectLst/>
                <a:latin typeface="+mn-lt"/>
              </a:rPr>
              <a:t>. </a:t>
            </a:r>
            <a:r>
              <a:rPr lang="en-US" sz="1200" b="0" i="0" dirty="0" err="1">
                <a:solidFill>
                  <a:srgbClr val="212121"/>
                </a:solidFill>
                <a:effectLst/>
                <a:latin typeface="+mn-lt"/>
              </a:rPr>
              <a:t>Berikan</a:t>
            </a:r>
            <a:r>
              <a:rPr lang="en-US" sz="1200" b="0" i="0" dirty="0">
                <a:solidFill>
                  <a:srgbClr val="212121"/>
                </a:solidFill>
                <a:effectLst/>
                <a:latin typeface="+mn-lt"/>
              </a:rPr>
              <a:t> </a:t>
            </a:r>
            <a:r>
              <a:rPr lang="en-US" sz="1200" b="0" i="0" dirty="0" err="1">
                <a:solidFill>
                  <a:srgbClr val="212121"/>
                </a:solidFill>
                <a:effectLst/>
                <a:latin typeface="+mn-lt"/>
              </a:rPr>
              <a:t>penawaran-penawarn</a:t>
            </a:r>
            <a:r>
              <a:rPr lang="en-US" sz="1200" b="0" i="0" dirty="0">
                <a:solidFill>
                  <a:srgbClr val="212121"/>
                </a:solidFill>
                <a:effectLst/>
                <a:latin typeface="+mn-lt"/>
              </a:rPr>
              <a:t> </a:t>
            </a:r>
            <a:r>
              <a:rPr lang="en-US" sz="1200" b="0" i="0" dirty="0" err="1">
                <a:solidFill>
                  <a:srgbClr val="212121"/>
                </a:solidFill>
                <a:effectLst/>
                <a:latin typeface="+mn-lt"/>
              </a:rPr>
              <a:t>dalam</a:t>
            </a:r>
            <a:r>
              <a:rPr lang="en-US" sz="1200" b="0" i="0" dirty="0">
                <a:solidFill>
                  <a:srgbClr val="212121"/>
                </a:solidFill>
                <a:effectLst/>
                <a:latin typeface="+mn-lt"/>
              </a:rPr>
              <a:t> </a:t>
            </a:r>
            <a:r>
              <a:rPr lang="en-US" sz="1200" b="0" i="0" dirty="0" err="1">
                <a:solidFill>
                  <a:srgbClr val="212121"/>
                </a:solidFill>
                <a:effectLst/>
                <a:latin typeface="+mn-lt"/>
              </a:rPr>
              <a:t>bentuk</a:t>
            </a:r>
            <a:r>
              <a:rPr lang="en-US" sz="1200" b="0" i="0" dirty="0">
                <a:solidFill>
                  <a:srgbClr val="212121"/>
                </a:solidFill>
                <a:effectLst/>
                <a:latin typeface="+mn-lt"/>
              </a:rPr>
              <a:t> </a:t>
            </a:r>
            <a:r>
              <a:rPr lang="en-US" sz="1200" b="0" i="0" dirty="0" err="1">
                <a:solidFill>
                  <a:srgbClr val="212121"/>
                </a:solidFill>
                <a:effectLst/>
                <a:latin typeface="+mn-lt"/>
              </a:rPr>
              <a:t>promosi</a:t>
            </a:r>
            <a:r>
              <a:rPr lang="en-US" sz="1200" b="0" i="0" dirty="0">
                <a:solidFill>
                  <a:srgbClr val="212121"/>
                </a:solidFill>
                <a:effectLst/>
                <a:latin typeface="+mn-lt"/>
              </a:rPr>
              <a:t>, voucher </a:t>
            </a:r>
            <a:r>
              <a:rPr lang="en-US" sz="1200" b="0" i="0" dirty="0" err="1">
                <a:solidFill>
                  <a:srgbClr val="212121"/>
                </a:solidFill>
                <a:effectLst/>
                <a:latin typeface="+mn-lt"/>
              </a:rPr>
              <a:t>atau</a:t>
            </a:r>
            <a:r>
              <a:rPr lang="en-US" sz="1200" b="0" i="0" dirty="0">
                <a:solidFill>
                  <a:srgbClr val="212121"/>
                </a:solidFill>
                <a:effectLst/>
                <a:latin typeface="+mn-lt"/>
              </a:rPr>
              <a:t> </a:t>
            </a:r>
            <a:r>
              <a:rPr lang="en-US" sz="1200" b="0" i="0" dirty="0" err="1">
                <a:solidFill>
                  <a:srgbClr val="212121"/>
                </a:solidFill>
                <a:effectLst/>
                <a:latin typeface="+mn-lt"/>
              </a:rPr>
              <a:t>memberikan</a:t>
            </a:r>
            <a:r>
              <a:rPr lang="en-US" sz="1200" b="0" i="0" dirty="0">
                <a:solidFill>
                  <a:srgbClr val="212121"/>
                </a:solidFill>
                <a:effectLst/>
                <a:latin typeface="+mn-lt"/>
              </a:rPr>
              <a:t> </a:t>
            </a:r>
            <a:r>
              <a:rPr lang="en-US" sz="1200" b="0" i="0" dirty="0" err="1">
                <a:solidFill>
                  <a:srgbClr val="212121"/>
                </a:solidFill>
                <a:effectLst/>
                <a:latin typeface="+mn-lt"/>
              </a:rPr>
              <a:t>rekomendasi</a:t>
            </a:r>
            <a:r>
              <a:rPr lang="en-US" sz="1200" b="0" i="0" dirty="0">
                <a:solidFill>
                  <a:srgbClr val="212121"/>
                </a:solidFill>
                <a:effectLst/>
                <a:latin typeface="+mn-lt"/>
              </a:rPr>
              <a:t> </a:t>
            </a:r>
            <a:r>
              <a:rPr lang="en-US" sz="1200" b="0" i="0" dirty="0" err="1">
                <a:solidFill>
                  <a:srgbClr val="212121"/>
                </a:solidFill>
                <a:effectLst/>
                <a:latin typeface="+mn-lt"/>
              </a:rPr>
              <a:t>produk</a:t>
            </a:r>
            <a:r>
              <a:rPr lang="en-US" sz="1200" b="0" i="0" dirty="0">
                <a:solidFill>
                  <a:srgbClr val="212121"/>
                </a:solidFill>
                <a:effectLst/>
                <a:latin typeface="+mn-lt"/>
              </a:rPr>
              <a:t> </a:t>
            </a:r>
            <a:r>
              <a:rPr lang="en-US" sz="1200" b="0" i="0" dirty="0" err="1">
                <a:solidFill>
                  <a:srgbClr val="212121"/>
                </a:solidFill>
                <a:effectLst/>
                <a:latin typeface="+mn-lt"/>
              </a:rPr>
              <a:t>secara</a:t>
            </a:r>
            <a:r>
              <a:rPr lang="en-US" sz="1200" b="0" i="0" dirty="0">
                <a:solidFill>
                  <a:srgbClr val="212121"/>
                </a:solidFill>
                <a:effectLst/>
                <a:latin typeface="+mn-lt"/>
              </a:rPr>
              <a:t> personal </a:t>
            </a:r>
            <a:r>
              <a:rPr lang="en-US" sz="1200" b="0" i="0" dirty="0" err="1">
                <a:solidFill>
                  <a:srgbClr val="212121"/>
                </a:solidFill>
                <a:effectLst/>
                <a:latin typeface="+mn-lt"/>
              </a:rPr>
              <a:t>berdasarkan</a:t>
            </a:r>
            <a:r>
              <a:rPr lang="en-US" sz="1200" b="0" i="0" dirty="0">
                <a:solidFill>
                  <a:srgbClr val="212121"/>
                </a:solidFill>
                <a:effectLst/>
                <a:latin typeface="+mn-lt"/>
              </a:rPr>
              <a:t>  </a:t>
            </a:r>
            <a:r>
              <a:rPr lang="en-US" sz="1200" b="0" i="0" dirty="0" err="1">
                <a:solidFill>
                  <a:srgbClr val="212121"/>
                </a:solidFill>
                <a:effectLst/>
                <a:latin typeface="+mn-lt"/>
              </a:rPr>
              <a:t>riwayat</a:t>
            </a:r>
            <a:r>
              <a:rPr lang="en-US" sz="1200" b="0" i="0" dirty="0">
                <a:solidFill>
                  <a:srgbClr val="212121"/>
                </a:solidFill>
                <a:effectLst/>
                <a:latin typeface="+mn-lt"/>
              </a:rPr>
              <a:t> </a:t>
            </a:r>
            <a:r>
              <a:rPr lang="en-US" sz="1200" b="0" i="0" dirty="0" err="1">
                <a:solidFill>
                  <a:srgbClr val="212121"/>
                </a:solidFill>
                <a:effectLst/>
                <a:latin typeface="+mn-lt"/>
              </a:rPr>
              <a:t>pencarian</a:t>
            </a:r>
            <a:r>
              <a:rPr lang="en-US" sz="1200" b="0" i="0" dirty="0">
                <a:solidFill>
                  <a:srgbClr val="212121"/>
                </a:solidFill>
                <a:effectLst/>
                <a:latin typeface="+mn-lt"/>
              </a:rPr>
              <a:t> dan </a:t>
            </a:r>
            <a:r>
              <a:rPr lang="en-US" sz="1200" b="0" i="0" dirty="0" err="1">
                <a:solidFill>
                  <a:srgbClr val="212121"/>
                </a:solidFill>
                <a:effectLst/>
                <a:latin typeface="+mn-lt"/>
              </a:rPr>
              <a:t>transaksi</a:t>
            </a:r>
            <a:r>
              <a:rPr lang="en-US" sz="1200" dirty="0">
                <a:solidFill>
                  <a:srgbClr val="212121"/>
                </a:solidFill>
                <a:latin typeface="+mn-lt"/>
              </a:rPr>
              <a:t>.`</a:t>
            </a:r>
          </a:p>
          <a:p>
            <a:pPr marL="342900" indent="-342900">
              <a:buFont typeface="+mj-lt"/>
              <a:buAutoNum type="arabicPeriod"/>
            </a:pPr>
            <a:endParaRPr lang="en-US" sz="1200" dirty="0">
              <a:solidFill>
                <a:srgbClr val="212121"/>
              </a:solidFill>
              <a:latin typeface="+mn-lt"/>
            </a:endParaRPr>
          </a:p>
          <a:p>
            <a:pPr marL="342900" indent="-342900">
              <a:buFont typeface="+mj-lt"/>
              <a:buAutoNum type="arabicPeriod"/>
            </a:pPr>
            <a:r>
              <a:rPr lang="en-US" sz="1200" b="0" i="0" dirty="0" err="1">
                <a:solidFill>
                  <a:srgbClr val="212121"/>
                </a:solidFill>
                <a:effectLst/>
                <a:latin typeface="+mn-lt"/>
              </a:rPr>
              <a:t>Melakukan</a:t>
            </a:r>
            <a:r>
              <a:rPr lang="en-US" sz="1200" b="0" i="0" dirty="0">
                <a:solidFill>
                  <a:srgbClr val="212121"/>
                </a:solidFill>
                <a:effectLst/>
                <a:latin typeface="+mn-lt"/>
              </a:rPr>
              <a:t> </a:t>
            </a:r>
            <a:r>
              <a:rPr lang="en-US" sz="1200" b="0" i="0" dirty="0" err="1">
                <a:solidFill>
                  <a:srgbClr val="212121"/>
                </a:solidFill>
                <a:effectLst/>
                <a:latin typeface="+mn-lt"/>
              </a:rPr>
              <a:t>pemantauan</a:t>
            </a:r>
            <a:r>
              <a:rPr lang="en-US" sz="1200" b="0" i="0" dirty="0">
                <a:solidFill>
                  <a:srgbClr val="212121"/>
                </a:solidFill>
                <a:effectLst/>
                <a:latin typeface="+mn-lt"/>
              </a:rPr>
              <a:t> </a:t>
            </a:r>
            <a:r>
              <a:rPr lang="en-US" sz="1200" b="0" i="0" dirty="0" err="1">
                <a:solidFill>
                  <a:srgbClr val="212121"/>
                </a:solidFill>
                <a:effectLst/>
                <a:latin typeface="+mn-lt"/>
              </a:rPr>
              <a:t>transaksi</a:t>
            </a:r>
            <a:r>
              <a:rPr lang="en-US" sz="1200" b="0" i="0" dirty="0">
                <a:solidFill>
                  <a:srgbClr val="212121"/>
                </a:solidFill>
                <a:effectLst/>
                <a:latin typeface="+mn-lt"/>
              </a:rPr>
              <a:t> pada </a:t>
            </a:r>
            <a:r>
              <a:rPr lang="en-US" sz="1200" b="0" i="0" dirty="0" err="1">
                <a:solidFill>
                  <a:srgbClr val="212121"/>
                </a:solidFill>
                <a:effectLst/>
                <a:latin typeface="+mn-lt"/>
              </a:rPr>
              <a:t>kelompok</a:t>
            </a:r>
            <a:r>
              <a:rPr lang="en-US" sz="1200" b="0" i="0" dirty="0">
                <a:solidFill>
                  <a:srgbClr val="212121"/>
                </a:solidFill>
                <a:effectLst/>
                <a:latin typeface="+mn-lt"/>
              </a:rPr>
              <a:t> </a:t>
            </a:r>
            <a:r>
              <a:rPr lang="en-US" sz="1200" b="1" i="0" dirty="0">
                <a:solidFill>
                  <a:srgbClr val="212121"/>
                </a:solidFill>
                <a:effectLst/>
                <a:latin typeface="+mn-lt"/>
              </a:rPr>
              <a:t>Low Spender</a:t>
            </a:r>
            <a:r>
              <a:rPr lang="en-US" sz="1200" b="0" i="0" dirty="0">
                <a:solidFill>
                  <a:srgbClr val="212121"/>
                </a:solidFill>
                <a:effectLst/>
                <a:latin typeface="+mn-lt"/>
              </a:rPr>
              <a:t>,  </a:t>
            </a:r>
            <a:r>
              <a:rPr lang="en-US" sz="1200" b="0" i="0" dirty="0" err="1">
                <a:solidFill>
                  <a:srgbClr val="212121"/>
                </a:solidFill>
                <a:effectLst/>
                <a:latin typeface="+mn-lt"/>
              </a:rPr>
              <a:t>fokus</a:t>
            </a:r>
            <a:r>
              <a:rPr lang="en-US" sz="1200" b="0" i="0" dirty="0">
                <a:solidFill>
                  <a:srgbClr val="212121"/>
                </a:solidFill>
                <a:effectLst/>
                <a:latin typeface="+mn-lt"/>
              </a:rPr>
              <a:t> pada </a:t>
            </a:r>
            <a:r>
              <a:rPr lang="en-US" sz="1200" b="0" i="0" dirty="0" err="1">
                <a:solidFill>
                  <a:srgbClr val="212121"/>
                </a:solidFill>
                <a:effectLst/>
                <a:latin typeface="+mn-lt"/>
              </a:rPr>
              <a:t>peningkatan</a:t>
            </a:r>
            <a:r>
              <a:rPr lang="en-US" sz="1200" b="0" i="0" dirty="0">
                <a:solidFill>
                  <a:srgbClr val="212121"/>
                </a:solidFill>
                <a:effectLst/>
                <a:latin typeface="+mn-lt"/>
              </a:rPr>
              <a:t> </a:t>
            </a:r>
            <a:r>
              <a:rPr lang="en-US" sz="1200" b="0" i="0" dirty="0" err="1">
                <a:solidFill>
                  <a:srgbClr val="212121"/>
                </a:solidFill>
                <a:effectLst/>
                <a:latin typeface="+mn-lt"/>
              </a:rPr>
              <a:t>penawaran</a:t>
            </a:r>
            <a:r>
              <a:rPr lang="en-US" sz="1200" b="0" i="0" dirty="0">
                <a:solidFill>
                  <a:srgbClr val="212121"/>
                </a:solidFill>
                <a:effectLst/>
                <a:latin typeface="+mn-lt"/>
              </a:rPr>
              <a:t> </a:t>
            </a:r>
            <a:r>
              <a:rPr lang="en-US" sz="1200" b="0" i="0" dirty="0" err="1">
                <a:solidFill>
                  <a:srgbClr val="212121"/>
                </a:solidFill>
                <a:effectLst/>
                <a:latin typeface="+mn-lt"/>
              </a:rPr>
              <a:t>melalui</a:t>
            </a:r>
            <a:r>
              <a:rPr lang="en-US" sz="1200" b="0" i="0" dirty="0">
                <a:solidFill>
                  <a:srgbClr val="212121"/>
                </a:solidFill>
                <a:effectLst/>
                <a:latin typeface="+mn-lt"/>
              </a:rPr>
              <a:t> </a:t>
            </a:r>
            <a:r>
              <a:rPr lang="en-US" sz="1200" b="0" i="0" dirty="0" err="1">
                <a:solidFill>
                  <a:srgbClr val="212121"/>
                </a:solidFill>
                <a:effectLst/>
                <a:latin typeface="+mn-lt"/>
              </a:rPr>
              <a:t>promosi</a:t>
            </a:r>
            <a:r>
              <a:rPr lang="en-US" sz="1200" b="0" i="0" dirty="0">
                <a:solidFill>
                  <a:srgbClr val="212121"/>
                </a:solidFill>
                <a:effectLst/>
                <a:latin typeface="+mn-lt"/>
              </a:rPr>
              <a:t> yang </a:t>
            </a:r>
            <a:r>
              <a:rPr lang="en-US" sz="1200" b="0" i="0" dirty="0" err="1">
                <a:solidFill>
                  <a:srgbClr val="212121"/>
                </a:solidFill>
                <a:effectLst/>
                <a:latin typeface="+mn-lt"/>
              </a:rPr>
              <a:t>dipersonalisasi</a:t>
            </a:r>
            <a:r>
              <a:rPr lang="en-US" sz="1200" b="0" i="0" dirty="0">
                <a:solidFill>
                  <a:srgbClr val="212121"/>
                </a:solidFill>
                <a:effectLst/>
                <a:latin typeface="+mn-lt"/>
              </a:rPr>
              <a:t> </a:t>
            </a:r>
            <a:r>
              <a:rPr lang="en-US" sz="1200" b="0" i="0" dirty="0" err="1">
                <a:solidFill>
                  <a:srgbClr val="212121"/>
                </a:solidFill>
                <a:effectLst/>
                <a:latin typeface="+mn-lt"/>
              </a:rPr>
              <a:t>sesuai</a:t>
            </a:r>
            <a:r>
              <a:rPr lang="en-US" sz="1200" b="0" i="0" dirty="0">
                <a:solidFill>
                  <a:srgbClr val="212121"/>
                </a:solidFill>
                <a:effectLst/>
                <a:latin typeface="+mn-lt"/>
              </a:rPr>
              <a:t> </a:t>
            </a:r>
            <a:r>
              <a:rPr lang="en-US" sz="1200" b="0" i="0" dirty="0" err="1">
                <a:solidFill>
                  <a:srgbClr val="212121"/>
                </a:solidFill>
                <a:effectLst/>
                <a:latin typeface="+mn-lt"/>
              </a:rPr>
              <a:t>dengan</a:t>
            </a:r>
            <a:r>
              <a:rPr lang="en-US" sz="1200" b="0" i="0" dirty="0">
                <a:solidFill>
                  <a:srgbClr val="212121"/>
                </a:solidFill>
                <a:effectLst/>
                <a:latin typeface="+mn-lt"/>
              </a:rPr>
              <a:t> </a:t>
            </a:r>
            <a:r>
              <a:rPr lang="en-US" sz="1200" b="0" i="0" dirty="0" err="1">
                <a:solidFill>
                  <a:srgbClr val="212121"/>
                </a:solidFill>
                <a:effectLst/>
                <a:latin typeface="+mn-lt"/>
              </a:rPr>
              <a:t>riwayat</a:t>
            </a:r>
            <a:r>
              <a:rPr lang="en-US" sz="1200" b="0" i="0" dirty="0">
                <a:solidFill>
                  <a:srgbClr val="212121"/>
                </a:solidFill>
                <a:effectLst/>
                <a:latin typeface="+mn-lt"/>
              </a:rPr>
              <a:t> </a:t>
            </a:r>
            <a:r>
              <a:rPr lang="en-US" sz="1200" b="0" i="0" dirty="0" err="1">
                <a:solidFill>
                  <a:srgbClr val="212121"/>
                </a:solidFill>
                <a:effectLst/>
                <a:latin typeface="+mn-lt"/>
              </a:rPr>
              <a:t>transaksi</a:t>
            </a:r>
            <a:r>
              <a:rPr lang="en-US" sz="1200" b="0" i="0" dirty="0">
                <a:solidFill>
                  <a:srgbClr val="212121"/>
                </a:solidFill>
                <a:effectLst/>
                <a:latin typeface="+mn-lt"/>
              </a:rPr>
              <a:t> dan </a:t>
            </a:r>
            <a:r>
              <a:rPr lang="en-US" sz="1200" b="0" i="0" dirty="0" err="1">
                <a:solidFill>
                  <a:srgbClr val="212121"/>
                </a:solidFill>
                <a:effectLst/>
                <a:latin typeface="+mn-lt"/>
              </a:rPr>
              <a:t>kategori</a:t>
            </a:r>
            <a:r>
              <a:rPr lang="en-US" sz="1200" b="0" i="0" dirty="0">
                <a:solidFill>
                  <a:srgbClr val="212121"/>
                </a:solidFill>
                <a:effectLst/>
                <a:latin typeface="+mn-lt"/>
              </a:rPr>
              <a:t> </a:t>
            </a:r>
            <a:r>
              <a:rPr lang="en-US" sz="1200" b="0" i="0" dirty="0" err="1">
                <a:solidFill>
                  <a:srgbClr val="212121"/>
                </a:solidFill>
                <a:effectLst/>
                <a:latin typeface="+mn-lt"/>
              </a:rPr>
              <a:t>produk</a:t>
            </a:r>
            <a:r>
              <a:rPr lang="en-US" sz="1200" b="0" i="0" dirty="0">
                <a:solidFill>
                  <a:srgbClr val="212121"/>
                </a:solidFill>
                <a:effectLst/>
                <a:latin typeface="+mn-lt"/>
              </a:rPr>
              <a:t> </a:t>
            </a:r>
            <a:r>
              <a:rPr lang="en-US" sz="1200" b="0" i="0" dirty="0" err="1">
                <a:solidFill>
                  <a:srgbClr val="212121"/>
                </a:solidFill>
                <a:effectLst/>
                <a:latin typeface="+mn-lt"/>
              </a:rPr>
              <a:t>untuk</a:t>
            </a:r>
            <a:r>
              <a:rPr lang="en-US" sz="1200" b="0" i="0" dirty="0">
                <a:solidFill>
                  <a:srgbClr val="212121"/>
                </a:solidFill>
                <a:effectLst/>
                <a:latin typeface="+mn-lt"/>
              </a:rPr>
              <a:t> </a:t>
            </a:r>
            <a:r>
              <a:rPr lang="en-US" sz="1200" b="0" i="0" dirty="0" err="1">
                <a:solidFill>
                  <a:srgbClr val="212121"/>
                </a:solidFill>
                <a:effectLst/>
                <a:latin typeface="+mn-lt"/>
              </a:rPr>
              <a:t>mendorong</a:t>
            </a:r>
            <a:r>
              <a:rPr lang="en-US" sz="1200" b="0" i="0" dirty="0">
                <a:solidFill>
                  <a:srgbClr val="212121"/>
                </a:solidFill>
                <a:effectLst/>
                <a:latin typeface="+mn-lt"/>
              </a:rPr>
              <a:t> </a:t>
            </a:r>
            <a:r>
              <a:rPr lang="en-US" sz="1200" b="0" i="0" dirty="0" err="1">
                <a:solidFill>
                  <a:srgbClr val="212121"/>
                </a:solidFill>
                <a:effectLst/>
                <a:latin typeface="+mn-lt"/>
              </a:rPr>
              <a:t>pembelian</a:t>
            </a:r>
            <a:r>
              <a:rPr lang="en-US" sz="1200" b="0" i="0" dirty="0">
                <a:solidFill>
                  <a:srgbClr val="212121"/>
                </a:solidFill>
                <a:effectLst/>
                <a:latin typeface="+mn-lt"/>
              </a:rPr>
              <a:t> yang </a:t>
            </a:r>
            <a:r>
              <a:rPr lang="en-US" sz="1200" b="0" i="0" dirty="0" err="1">
                <a:solidFill>
                  <a:srgbClr val="212121"/>
                </a:solidFill>
                <a:effectLst/>
                <a:latin typeface="+mn-lt"/>
              </a:rPr>
              <a:t>lebih</a:t>
            </a:r>
            <a:r>
              <a:rPr lang="en-US" sz="1200" b="0" i="0" dirty="0">
                <a:solidFill>
                  <a:srgbClr val="212121"/>
                </a:solidFill>
                <a:effectLst/>
                <a:latin typeface="+mn-lt"/>
              </a:rPr>
              <a:t> </a:t>
            </a:r>
            <a:r>
              <a:rPr lang="en-US" sz="1200" b="0" i="0" dirty="0" err="1">
                <a:solidFill>
                  <a:srgbClr val="212121"/>
                </a:solidFill>
                <a:effectLst/>
                <a:latin typeface="+mn-lt"/>
              </a:rPr>
              <a:t>banyak</a:t>
            </a:r>
            <a:r>
              <a:rPr lang="en-US" sz="1200" b="0" i="0" dirty="0">
                <a:solidFill>
                  <a:srgbClr val="212121"/>
                </a:solidFill>
                <a:effectLst/>
                <a:latin typeface="+mn-lt"/>
              </a:rPr>
              <a:t>.</a:t>
            </a:r>
          </a:p>
          <a:p>
            <a:pPr marL="342900" indent="-342900">
              <a:buFont typeface="+mj-lt"/>
              <a:buAutoNum type="arabicPeriod"/>
            </a:pPr>
            <a:endParaRPr lang="en-US" sz="1200" dirty="0">
              <a:solidFill>
                <a:srgbClr val="212121"/>
              </a:solidFill>
              <a:latin typeface="+mn-lt"/>
            </a:endParaRPr>
          </a:p>
          <a:p>
            <a:pPr marL="342900" indent="-342900">
              <a:buFont typeface="+mj-lt"/>
              <a:buAutoNum type="arabicPeriod"/>
            </a:pPr>
            <a:r>
              <a:rPr lang="en-US" sz="1200" b="0" i="0" dirty="0" err="1">
                <a:solidFill>
                  <a:srgbClr val="212121"/>
                </a:solidFill>
                <a:effectLst/>
                <a:latin typeface="+mn-lt"/>
              </a:rPr>
              <a:t>Melakukan</a:t>
            </a:r>
            <a:r>
              <a:rPr lang="en-US" sz="1200" b="0" i="0" dirty="0">
                <a:solidFill>
                  <a:srgbClr val="212121"/>
                </a:solidFill>
                <a:effectLst/>
                <a:latin typeface="+mn-lt"/>
              </a:rPr>
              <a:t> </a:t>
            </a:r>
            <a:r>
              <a:rPr lang="en-US" sz="1200" b="0" i="0" dirty="0" err="1">
                <a:solidFill>
                  <a:srgbClr val="212121"/>
                </a:solidFill>
                <a:effectLst/>
                <a:latin typeface="+mn-lt"/>
              </a:rPr>
              <a:t>pemantauan</a:t>
            </a:r>
            <a:r>
              <a:rPr lang="en-US" sz="1200" b="0" i="0" dirty="0">
                <a:solidFill>
                  <a:srgbClr val="212121"/>
                </a:solidFill>
                <a:effectLst/>
                <a:latin typeface="+mn-lt"/>
              </a:rPr>
              <a:t> </a:t>
            </a:r>
            <a:r>
              <a:rPr lang="en-US" sz="1200" b="0" i="0" dirty="0" err="1">
                <a:solidFill>
                  <a:srgbClr val="212121"/>
                </a:solidFill>
                <a:effectLst/>
                <a:latin typeface="+mn-lt"/>
              </a:rPr>
              <a:t>secara</a:t>
            </a:r>
            <a:r>
              <a:rPr lang="en-US" sz="1200" b="0" i="0" dirty="0">
                <a:solidFill>
                  <a:srgbClr val="212121"/>
                </a:solidFill>
                <a:effectLst/>
                <a:latin typeface="+mn-lt"/>
              </a:rPr>
              <a:t> rutin </a:t>
            </a:r>
            <a:r>
              <a:rPr lang="en-US" sz="1200" b="0" i="0" dirty="0" err="1">
                <a:solidFill>
                  <a:srgbClr val="212121"/>
                </a:solidFill>
                <a:effectLst/>
                <a:latin typeface="+mn-lt"/>
              </a:rPr>
              <a:t>transaksi</a:t>
            </a:r>
            <a:r>
              <a:rPr lang="en-US" sz="1200" b="0" i="0" dirty="0">
                <a:solidFill>
                  <a:srgbClr val="212121"/>
                </a:solidFill>
                <a:effectLst/>
                <a:latin typeface="+mn-lt"/>
              </a:rPr>
              <a:t> dan </a:t>
            </a:r>
            <a:r>
              <a:rPr lang="en-US" sz="1200" b="0" i="0" dirty="0" err="1">
                <a:solidFill>
                  <a:srgbClr val="212121"/>
                </a:solidFill>
                <a:effectLst/>
                <a:latin typeface="+mn-lt"/>
              </a:rPr>
              <a:t>kepuasan</a:t>
            </a:r>
            <a:r>
              <a:rPr lang="en-US" sz="1200" b="0" i="0" dirty="0">
                <a:solidFill>
                  <a:srgbClr val="212121"/>
                </a:solidFill>
                <a:effectLst/>
                <a:latin typeface="+mn-lt"/>
              </a:rPr>
              <a:t> pada </a:t>
            </a:r>
            <a:r>
              <a:rPr lang="en-US" sz="1200" b="0" i="0" dirty="0" err="1">
                <a:solidFill>
                  <a:srgbClr val="212121"/>
                </a:solidFill>
                <a:effectLst/>
                <a:latin typeface="+mn-lt"/>
              </a:rPr>
              <a:t>kelompok</a:t>
            </a:r>
            <a:r>
              <a:rPr lang="en-US" sz="1200" b="0" i="0" dirty="0">
                <a:solidFill>
                  <a:srgbClr val="212121"/>
                </a:solidFill>
                <a:effectLst/>
                <a:latin typeface="+mn-lt"/>
              </a:rPr>
              <a:t> </a:t>
            </a:r>
            <a:r>
              <a:rPr lang="en-US" sz="1200" b="1" i="0" dirty="0">
                <a:solidFill>
                  <a:srgbClr val="212121"/>
                </a:solidFill>
                <a:effectLst/>
                <a:latin typeface="+mn-lt"/>
              </a:rPr>
              <a:t>High Spender</a:t>
            </a:r>
            <a:r>
              <a:rPr lang="en-US" sz="1200" b="0" i="0" dirty="0">
                <a:solidFill>
                  <a:srgbClr val="212121"/>
                </a:solidFill>
                <a:effectLst/>
                <a:latin typeface="+mn-lt"/>
              </a:rPr>
              <a:t>. </a:t>
            </a:r>
            <a:r>
              <a:rPr lang="en-US" sz="1200" b="0" i="0" dirty="0" err="1">
                <a:solidFill>
                  <a:srgbClr val="212121"/>
                </a:solidFill>
                <a:effectLst/>
                <a:latin typeface="+mn-lt"/>
              </a:rPr>
              <a:t>Fokus</a:t>
            </a:r>
            <a:r>
              <a:rPr lang="en-US" sz="1200" b="0" i="0" dirty="0">
                <a:solidFill>
                  <a:srgbClr val="212121"/>
                </a:solidFill>
                <a:effectLst/>
                <a:latin typeface="+mn-lt"/>
              </a:rPr>
              <a:t> pada </a:t>
            </a:r>
            <a:r>
              <a:rPr lang="en-US" sz="1200" b="0" i="0" dirty="0" err="1">
                <a:solidFill>
                  <a:srgbClr val="212121"/>
                </a:solidFill>
                <a:effectLst/>
                <a:latin typeface="+mn-lt"/>
              </a:rPr>
              <a:t>peningkatan</a:t>
            </a:r>
            <a:r>
              <a:rPr lang="en-US" sz="1200" b="0" i="0" dirty="0">
                <a:solidFill>
                  <a:srgbClr val="212121"/>
                </a:solidFill>
                <a:effectLst/>
                <a:latin typeface="+mn-lt"/>
              </a:rPr>
              <a:t> </a:t>
            </a:r>
            <a:r>
              <a:rPr lang="en-US" sz="1200" b="0" i="0" dirty="0" err="1">
                <a:solidFill>
                  <a:srgbClr val="212121"/>
                </a:solidFill>
                <a:effectLst/>
                <a:latin typeface="+mn-lt"/>
              </a:rPr>
              <a:t>layanan</a:t>
            </a:r>
            <a:r>
              <a:rPr lang="en-US" sz="1200" b="0" i="0" dirty="0">
                <a:solidFill>
                  <a:srgbClr val="212121"/>
                </a:solidFill>
                <a:effectLst/>
                <a:latin typeface="+mn-lt"/>
              </a:rPr>
              <a:t> dan </a:t>
            </a:r>
            <a:r>
              <a:rPr lang="en-US" sz="1200" b="0" i="0" dirty="0" err="1">
                <a:solidFill>
                  <a:srgbClr val="212121"/>
                </a:solidFill>
                <a:effectLst/>
                <a:latin typeface="+mn-lt"/>
              </a:rPr>
              <a:t>berikan</a:t>
            </a:r>
            <a:r>
              <a:rPr lang="en-US" sz="1200" b="0" i="0" dirty="0">
                <a:solidFill>
                  <a:srgbClr val="212121"/>
                </a:solidFill>
                <a:effectLst/>
                <a:latin typeface="+mn-lt"/>
              </a:rPr>
              <a:t> reward </a:t>
            </a:r>
            <a:r>
              <a:rPr lang="en-US" sz="1200" b="0" i="0" dirty="0" err="1">
                <a:solidFill>
                  <a:srgbClr val="212121"/>
                </a:solidFill>
                <a:effectLst/>
                <a:latin typeface="+mn-lt"/>
              </a:rPr>
              <a:t>eksklusif</a:t>
            </a:r>
            <a:r>
              <a:rPr lang="en-US" sz="1200" b="0" i="0" dirty="0">
                <a:solidFill>
                  <a:srgbClr val="212121"/>
                </a:solidFill>
                <a:effectLst/>
                <a:latin typeface="+mn-lt"/>
              </a:rPr>
              <a:t> </a:t>
            </a:r>
            <a:r>
              <a:rPr lang="en-US" sz="1200" b="0" i="0" dirty="0" err="1">
                <a:solidFill>
                  <a:srgbClr val="212121"/>
                </a:solidFill>
                <a:effectLst/>
                <a:latin typeface="+mn-lt"/>
              </a:rPr>
              <a:t>untuk</a:t>
            </a:r>
            <a:r>
              <a:rPr lang="en-US" sz="1200" b="0" i="0" dirty="0">
                <a:solidFill>
                  <a:srgbClr val="212121"/>
                </a:solidFill>
                <a:effectLst/>
                <a:latin typeface="+mn-lt"/>
              </a:rPr>
              <a:t> </a:t>
            </a:r>
            <a:r>
              <a:rPr lang="en-US" sz="1200" b="0" i="0" dirty="0" err="1">
                <a:solidFill>
                  <a:srgbClr val="212121"/>
                </a:solidFill>
                <a:effectLst/>
                <a:latin typeface="+mn-lt"/>
              </a:rPr>
              <a:t>memastikan</a:t>
            </a:r>
            <a:r>
              <a:rPr lang="en-US" sz="1200" b="0" i="0" dirty="0">
                <a:solidFill>
                  <a:srgbClr val="212121"/>
                </a:solidFill>
                <a:effectLst/>
                <a:latin typeface="+mn-lt"/>
              </a:rPr>
              <a:t> </a:t>
            </a:r>
            <a:r>
              <a:rPr lang="en-US" sz="1200" b="0" i="0" dirty="0" err="1">
                <a:solidFill>
                  <a:srgbClr val="212121"/>
                </a:solidFill>
                <a:effectLst/>
                <a:latin typeface="+mn-lt"/>
              </a:rPr>
              <a:t>mereka</a:t>
            </a:r>
            <a:r>
              <a:rPr lang="en-US" sz="1200" b="0" i="0" dirty="0">
                <a:solidFill>
                  <a:srgbClr val="212121"/>
                </a:solidFill>
                <a:effectLst/>
                <a:latin typeface="+mn-lt"/>
              </a:rPr>
              <a:t> </a:t>
            </a:r>
            <a:r>
              <a:rPr lang="en-US" sz="1200" b="0" i="0" dirty="0" err="1">
                <a:solidFill>
                  <a:srgbClr val="212121"/>
                </a:solidFill>
                <a:effectLst/>
                <a:latin typeface="+mn-lt"/>
              </a:rPr>
              <a:t>tetap</a:t>
            </a:r>
            <a:r>
              <a:rPr lang="en-US" sz="1200" b="0" i="0" dirty="0">
                <a:solidFill>
                  <a:srgbClr val="212121"/>
                </a:solidFill>
                <a:effectLst/>
                <a:latin typeface="+mn-lt"/>
              </a:rPr>
              <a:t> </a:t>
            </a:r>
            <a:r>
              <a:rPr lang="en-US" sz="1200" b="0" i="0" dirty="0" err="1">
                <a:solidFill>
                  <a:srgbClr val="212121"/>
                </a:solidFill>
                <a:effectLst/>
                <a:latin typeface="+mn-lt"/>
              </a:rPr>
              <a:t>bertransaksi</a:t>
            </a:r>
            <a:r>
              <a:rPr lang="en-US" sz="1200" b="0" i="0" dirty="0">
                <a:solidFill>
                  <a:srgbClr val="212121"/>
                </a:solidFill>
                <a:effectLst/>
                <a:latin typeface="+mn-lt"/>
              </a:rPr>
              <a:t> di </a:t>
            </a:r>
            <a:r>
              <a:rPr lang="en-US" sz="1200" b="0" i="0" dirty="0" err="1">
                <a:solidFill>
                  <a:srgbClr val="212121"/>
                </a:solidFill>
                <a:effectLst/>
                <a:latin typeface="+mn-lt"/>
              </a:rPr>
              <a:t>palform</a:t>
            </a:r>
            <a:r>
              <a:rPr lang="en-US" sz="1200" b="0" i="0" dirty="0">
                <a:solidFill>
                  <a:srgbClr val="212121"/>
                </a:solidFill>
                <a:effectLst/>
                <a:latin typeface="+mn-lt"/>
              </a:rPr>
              <a:t> </a:t>
            </a:r>
            <a:r>
              <a:rPr lang="en-US" sz="1200" b="0" i="0" dirty="0" err="1">
                <a:solidFill>
                  <a:srgbClr val="212121"/>
                </a:solidFill>
                <a:effectLst/>
                <a:latin typeface="+mn-lt"/>
              </a:rPr>
              <a:t>kita</a:t>
            </a:r>
            <a:r>
              <a:rPr lang="en-US" sz="1200" b="0" i="0" dirty="0">
                <a:solidFill>
                  <a:srgbClr val="212121"/>
                </a:solidFill>
                <a:effectLst/>
                <a:latin typeface="+mn-lt"/>
              </a:rPr>
              <a:t>.</a:t>
            </a:r>
            <a:endParaRPr lang="en-US" sz="1200" dirty="0">
              <a:latin typeface="+mn-lt"/>
            </a:endParaRPr>
          </a:p>
        </p:txBody>
      </p:sp>
    </p:spTree>
    <p:extLst>
      <p:ext uri="{BB962C8B-B14F-4D97-AF65-F5344CB8AC3E}">
        <p14:creationId xmlns:p14="http://schemas.microsoft.com/office/powerpoint/2010/main" val="2901931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8832300" cy="4261260"/>
          </a:xfrm>
          <a:prstGeom prst="rect">
            <a:avLst/>
          </a:prstGeom>
        </p:spPr>
        <p:txBody>
          <a:bodyPr spcFirstLastPara="1" wrap="square" lIns="91425" tIns="91425" rIns="91425" bIns="91425" anchor="t" anchorCtr="0">
            <a:normAutofit/>
          </a:bodyPr>
          <a:lstStyle/>
          <a:p>
            <a:pPr marL="133350" lvl="0" indent="0" algn="ctr" rtl="0">
              <a:spcBef>
                <a:spcPts val="0"/>
              </a:spcBef>
              <a:spcAft>
                <a:spcPts val="0"/>
              </a:spcAft>
              <a:buClr>
                <a:schemeClr val="dk1"/>
              </a:buClr>
              <a:buSzPts val="1500"/>
              <a:buNone/>
            </a:pPr>
            <a:r>
              <a:rPr lang="en-US" sz="1600" b="1" dirty="0">
                <a:solidFill>
                  <a:schemeClr val="dk1"/>
                </a:solidFill>
                <a:latin typeface="+mn-lt"/>
              </a:rPr>
              <a:t>Potential Impact</a:t>
            </a:r>
            <a:endParaRPr sz="1600" b="1" dirty="0">
              <a:solidFill>
                <a:schemeClr val="dk1"/>
              </a:solidFill>
              <a:latin typeface="+mn-lt"/>
            </a:endParaRPr>
          </a:p>
        </p:txBody>
      </p:sp>
      <p:sp>
        <p:nvSpPr>
          <p:cNvPr id="2" name="Google Shape;115;p27">
            <a:extLst>
              <a:ext uri="{FF2B5EF4-FFF2-40B4-BE49-F238E27FC236}">
                <a16:creationId xmlns:a16="http://schemas.microsoft.com/office/drawing/2014/main" id="{080430B5-6A08-37AF-FA62-71A164CE38C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sp>
        <p:nvSpPr>
          <p:cNvPr id="7" name="TextBox 6">
            <a:extLst>
              <a:ext uri="{FF2B5EF4-FFF2-40B4-BE49-F238E27FC236}">
                <a16:creationId xmlns:a16="http://schemas.microsoft.com/office/drawing/2014/main" id="{CFEB3396-42E8-809C-B8F7-AF3E687E8C62}"/>
              </a:ext>
            </a:extLst>
          </p:cNvPr>
          <p:cNvSpPr txBox="1"/>
          <p:nvPr/>
        </p:nvSpPr>
        <p:spPr>
          <a:xfrm>
            <a:off x="5780089" y="1041674"/>
            <a:ext cx="3152535" cy="2677656"/>
          </a:xfrm>
          <a:prstGeom prst="rect">
            <a:avLst/>
          </a:prstGeom>
          <a:noFill/>
        </p:spPr>
        <p:txBody>
          <a:bodyPr wrap="square">
            <a:spAutoFit/>
          </a:bodyPr>
          <a:lstStyle/>
          <a:p>
            <a:r>
              <a:rPr lang="en-US" sz="1200" dirty="0">
                <a:latin typeface="+mn-lt"/>
              </a:rPr>
              <a:t>Insights:</a:t>
            </a:r>
          </a:p>
          <a:p>
            <a:endParaRPr lang="en-US" sz="1200" dirty="0">
              <a:latin typeface="+mn-lt"/>
            </a:endParaRPr>
          </a:p>
          <a:p>
            <a:pPr marL="228600" indent="-228600">
              <a:buFont typeface="+mj-lt"/>
              <a:buAutoNum type="arabicPeriod"/>
            </a:pPr>
            <a:r>
              <a:rPr lang="en-US" sz="1200" dirty="0" err="1">
                <a:latin typeface="+mn-lt"/>
              </a:rPr>
              <a:t>Dengan</a:t>
            </a:r>
            <a:r>
              <a:rPr lang="en-US" sz="1200" dirty="0">
                <a:latin typeface="+mn-lt"/>
              </a:rPr>
              <a:t> </a:t>
            </a:r>
            <a:r>
              <a:rPr lang="en-US" sz="1200" dirty="0" err="1">
                <a:latin typeface="+mn-lt"/>
              </a:rPr>
              <a:t>melakukan</a:t>
            </a:r>
            <a:r>
              <a:rPr lang="en-US" sz="1200" dirty="0">
                <a:latin typeface="+mn-lt"/>
              </a:rPr>
              <a:t> </a:t>
            </a:r>
            <a:r>
              <a:rPr lang="en-US" sz="1200" dirty="0" err="1">
                <a:latin typeface="+mn-lt"/>
              </a:rPr>
              <a:t>pemantauan</a:t>
            </a:r>
            <a:r>
              <a:rPr lang="en-US" sz="1200" dirty="0">
                <a:latin typeface="+mn-lt"/>
              </a:rPr>
              <a:t> </a:t>
            </a:r>
            <a:r>
              <a:rPr lang="en-US" sz="1200" dirty="0" err="1">
                <a:latin typeface="+mn-lt"/>
              </a:rPr>
              <a:t>terhadap</a:t>
            </a:r>
            <a:r>
              <a:rPr lang="en-US" sz="1200" dirty="0">
                <a:latin typeface="+mn-lt"/>
              </a:rPr>
              <a:t> </a:t>
            </a:r>
            <a:r>
              <a:rPr lang="en-US" sz="1200" dirty="0" err="1">
                <a:latin typeface="+mn-lt"/>
              </a:rPr>
              <a:t>kelompok</a:t>
            </a:r>
            <a:r>
              <a:rPr lang="en-US" sz="1200" dirty="0">
                <a:latin typeface="+mn-lt"/>
              </a:rPr>
              <a:t> High Spender, </a:t>
            </a:r>
            <a:r>
              <a:rPr lang="en-US" sz="1200" dirty="0" err="1">
                <a:latin typeface="+mn-lt"/>
              </a:rPr>
              <a:t>kita</a:t>
            </a:r>
            <a:r>
              <a:rPr lang="en-US" sz="1200" dirty="0">
                <a:latin typeface="+mn-lt"/>
              </a:rPr>
              <a:t> </a:t>
            </a:r>
            <a:r>
              <a:rPr lang="en-US" sz="1200" dirty="0" err="1">
                <a:latin typeface="+mn-lt"/>
              </a:rPr>
              <a:t>akan</a:t>
            </a:r>
            <a:r>
              <a:rPr lang="en-US" sz="1200" dirty="0">
                <a:latin typeface="+mn-lt"/>
              </a:rPr>
              <a:t> </a:t>
            </a:r>
            <a:r>
              <a:rPr lang="en-US" sz="1200" dirty="0" err="1">
                <a:latin typeface="+mn-lt"/>
              </a:rPr>
              <a:t>mendapatkan</a:t>
            </a:r>
            <a:r>
              <a:rPr lang="en-US" sz="1200" dirty="0">
                <a:latin typeface="+mn-lt"/>
              </a:rPr>
              <a:t> potential GMV </a:t>
            </a:r>
            <a:r>
              <a:rPr lang="en-US" sz="1200" dirty="0" err="1">
                <a:latin typeface="+mn-lt"/>
              </a:rPr>
              <a:t>sebesar</a:t>
            </a:r>
            <a:r>
              <a:rPr lang="en-US" sz="1200" dirty="0">
                <a:latin typeface="+mn-lt"/>
              </a:rPr>
              <a:t> 176 </a:t>
            </a:r>
            <a:r>
              <a:rPr lang="en-US" sz="1200" dirty="0" err="1">
                <a:latin typeface="+mn-lt"/>
              </a:rPr>
              <a:t>juta</a:t>
            </a:r>
            <a:r>
              <a:rPr lang="en-US" sz="1200" dirty="0">
                <a:latin typeface="+mn-lt"/>
              </a:rPr>
              <a:t> dan pada </a:t>
            </a:r>
            <a:r>
              <a:rPr lang="en-US" sz="1200" dirty="0" err="1">
                <a:latin typeface="+mn-lt"/>
              </a:rPr>
              <a:t>kelompok</a:t>
            </a:r>
            <a:r>
              <a:rPr lang="en-US" sz="1200" dirty="0">
                <a:latin typeface="+mn-lt"/>
              </a:rPr>
              <a:t> mid spender </a:t>
            </a:r>
            <a:r>
              <a:rPr lang="en-US" sz="1200" dirty="0" err="1">
                <a:latin typeface="+mn-lt"/>
              </a:rPr>
              <a:t>sebesar</a:t>
            </a:r>
            <a:r>
              <a:rPr lang="en-US" sz="1200" dirty="0">
                <a:latin typeface="+mn-lt"/>
              </a:rPr>
              <a:t> 668 </a:t>
            </a:r>
            <a:r>
              <a:rPr lang="en-US" sz="1200" dirty="0" err="1">
                <a:latin typeface="+mn-lt"/>
              </a:rPr>
              <a:t>juta</a:t>
            </a:r>
            <a:endParaRPr lang="en-US" sz="1200" dirty="0">
              <a:latin typeface="+mn-lt"/>
            </a:endParaRPr>
          </a:p>
          <a:p>
            <a:pPr marL="342900" indent="-342900">
              <a:buFont typeface="+mj-lt"/>
              <a:buAutoNum type="arabicPeriod"/>
            </a:pPr>
            <a:endParaRPr lang="en-US" sz="1200" dirty="0">
              <a:latin typeface="+mn-lt"/>
            </a:endParaRPr>
          </a:p>
          <a:p>
            <a:pPr marL="228600" indent="-228600">
              <a:buFont typeface="+mj-lt"/>
              <a:buAutoNum type="arabicPeriod"/>
            </a:pPr>
            <a:r>
              <a:rPr lang="en-US" sz="1200" dirty="0">
                <a:latin typeface="+mn-lt"/>
              </a:rPr>
              <a:t>Jika </a:t>
            </a:r>
            <a:r>
              <a:rPr lang="en-US" sz="1200" dirty="0" err="1">
                <a:latin typeface="+mn-lt"/>
              </a:rPr>
              <a:t>kita</a:t>
            </a:r>
            <a:r>
              <a:rPr lang="en-US" sz="1200" dirty="0">
                <a:latin typeface="+mn-lt"/>
              </a:rPr>
              <a:t> </a:t>
            </a:r>
            <a:r>
              <a:rPr lang="en-US" sz="1200" dirty="0" err="1">
                <a:latin typeface="+mn-lt"/>
              </a:rPr>
              <a:t>dapat</a:t>
            </a:r>
            <a:r>
              <a:rPr lang="en-US" sz="1200" dirty="0">
                <a:latin typeface="+mn-lt"/>
              </a:rPr>
              <a:t> </a:t>
            </a:r>
            <a:r>
              <a:rPr lang="en-US" sz="1200" dirty="0" err="1">
                <a:latin typeface="+mn-lt"/>
              </a:rPr>
              <a:t>optimasi</a:t>
            </a:r>
            <a:r>
              <a:rPr lang="en-US" sz="1200" dirty="0">
                <a:latin typeface="+mn-lt"/>
              </a:rPr>
              <a:t> promo yang di-spend </a:t>
            </a:r>
            <a:r>
              <a:rPr lang="en-US" sz="1200" dirty="0" err="1">
                <a:latin typeface="+mn-lt"/>
              </a:rPr>
              <a:t>untuk</a:t>
            </a:r>
            <a:r>
              <a:rPr lang="en-US" sz="1200" dirty="0">
                <a:latin typeface="+mn-lt"/>
              </a:rPr>
              <a:t> </a:t>
            </a:r>
            <a:r>
              <a:rPr lang="en-US" sz="1200" dirty="0" err="1">
                <a:latin typeface="+mn-lt"/>
              </a:rPr>
              <a:t>kelompok</a:t>
            </a:r>
            <a:r>
              <a:rPr lang="en-US" sz="1200" dirty="0">
                <a:latin typeface="+mn-lt"/>
              </a:rPr>
              <a:t> Mid Spender (</a:t>
            </a:r>
            <a:r>
              <a:rPr lang="en-US" sz="1200" dirty="0" err="1">
                <a:latin typeface="+mn-lt"/>
              </a:rPr>
              <a:t>dengan</a:t>
            </a:r>
            <a:r>
              <a:rPr lang="en-US" sz="1200" dirty="0">
                <a:latin typeface="+mn-lt"/>
              </a:rPr>
              <a:t> </a:t>
            </a:r>
            <a:r>
              <a:rPr lang="en-US" sz="1200" dirty="0" err="1">
                <a:latin typeface="+mn-lt"/>
              </a:rPr>
              <a:t>asumsi</a:t>
            </a:r>
            <a:r>
              <a:rPr lang="en-US" sz="1200" dirty="0">
                <a:latin typeface="+mn-lt"/>
              </a:rPr>
              <a:t> </a:t>
            </a:r>
            <a:r>
              <a:rPr lang="en-US" sz="1200" dirty="0" err="1">
                <a:latin typeface="+mn-lt"/>
              </a:rPr>
              <a:t>reduksi</a:t>
            </a:r>
            <a:r>
              <a:rPr lang="en-US" sz="1200" dirty="0">
                <a:latin typeface="+mn-lt"/>
              </a:rPr>
              <a:t> 50%), </a:t>
            </a:r>
            <a:r>
              <a:rPr lang="en-US" sz="1200" dirty="0" err="1">
                <a:latin typeface="+mn-lt"/>
              </a:rPr>
              <a:t>kita</a:t>
            </a:r>
            <a:r>
              <a:rPr lang="en-US" sz="1200" dirty="0">
                <a:latin typeface="+mn-lt"/>
              </a:rPr>
              <a:t> </a:t>
            </a:r>
            <a:r>
              <a:rPr lang="en-US" sz="1200" dirty="0" err="1">
                <a:latin typeface="+mn-lt"/>
              </a:rPr>
              <a:t>dapat</a:t>
            </a:r>
            <a:r>
              <a:rPr lang="en-US" sz="1200" dirty="0">
                <a:latin typeface="+mn-lt"/>
              </a:rPr>
              <a:t> </a:t>
            </a:r>
            <a:r>
              <a:rPr lang="en-US" sz="1200" dirty="0" err="1">
                <a:latin typeface="+mn-lt"/>
              </a:rPr>
              <a:t>melakukan</a:t>
            </a:r>
            <a:r>
              <a:rPr lang="en-US" sz="1200" dirty="0">
                <a:latin typeface="+mn-lt"/>
              </a:rPr>
              <a:t> </a:t>
            </a:r>
            <a:r>
              <a:rPr lang="en-US" sz="1200" dirty="0" err="1">
                <a:latin typeface="+mn-lt"/>
              </a:rPr>
              <a:t>reduksi</a:t>
            </a:r>
            <a:r>
              <a:rPr lang="en-US" sz="1200" dirty="0">
                <a:latin typeface="+mn-lt"/>
              </a:rPr>
              <a:t> cost </a:t>
            </a:r>
            <a:r>
              <a:rPr lang="en-US" sz="1200" dirty="0" err="1">
                <a:latin typeface="+mn-lt"/>
              </a:rPr>
              <a:t>sebesar</a:t>
            </a:r>
            <a:r>
              <a:rPr lang="en-US" sz="1200" dirty="0">
                <a:latin typeface="+mn-lt"/>
              </a:rPr>
              <a:t> IDR 40.58 Juta.</a:t>
            </a:r>
          </a:p>
          <a:p>
            <a:pPr marL="342900" indent="-342900">
              <a:buFont typeface="Arial" panose="020B0604020202020204" pitchFamily="34" charset="0"/>
              <a:buChar char="•"/>
            </a:pPr>
            <a:endParaRPr lang="en-US" sz="1200" dirty="0">
              <a:latin typeface="+mn-lt"/>
            </a:endParaRPr>
          </a:p>
        </p:txBody>
      </p:sp>
      <p:graphicFrame>
        <p:nvGraphicFramePr>
          <p:cNvPr id="8" name="Table 7">
            <a:extLst>
              <a:ext uri="{FF2B5EF4-FFF2-40B4-BE49-F238E27FC236}">
                <a16:creationId xmlns:a16="http://schemas.microsoft.com/office/drawing/2014/main" id="{AEF587B4-3FC2-D7E5-1177-0AA6C6ED0B9F}"/>
              </a:ext>
            </a:extLst>
          </p:cNvPr>
          <p:cNvGraphicFramePr>
            <a:graphicFrameLocks noGrp="1"/>
          </p:cNvGraphicFramePr>
          <p:nvPr>
            <p:extLst>
              <p:ext uri="{D42A27DB-BD31-4B8C-83A1-F6EECF244321}">
                <p14:modId xmlns:p14="http://schemas.microsoft.com/office/powerpoint/2010/main" val="1487953698"/>
              </p:ext>
            </p:extLst>
          </p:nvPr>
        </p:nvGraphicFramePr>
        <p:xfrm>
          <a:off x="311700" y="1041674"/>
          <a:ext cx="5380587" cy="1737360"/>
        </p:xfrm>
        <a:graphic>
          <a:graphicData uri="http://schemas.openxmlformats.org/drawingml/2006/table">
            <a:tbl>
              <a:tblPr>
                <a:tableStyleId>{5940675A-B579-460E-94D1-54222C63F5DA}</a:tableStyleId>
              </a:tblPr>
              <a:tblGrid>
                <a:gridCol w="1793529">
                  <a:extLst>
                    <a:ext uri="{9D8B030D-6E8A-4147-A177-3AD203B41FA5}">
                      <a16:colId xmlns:a16="http://schemas.microsoft.com/office/drawing/2014/main" val="4214957196"/>
                    </a:ext>
                  </a:extLst>
                </a:gridCol>
                <a:gridCol w="1793529">
                  <a:extLst>
                    <a:ext uri="{9D8B030D-6E8A-4147-A177-3AD203B41FA5}">
                      <a16:colId xmlns:a16="http://schemas.microsoft.com/office/drawing/2014/main" val="3281219249"/>
                    </a:ext>
                  </a:extLst>
                </a:gridCol>
                <a:gridCol w="1793529">
                  <a:extLst>
                    <a:ext uri="{9D8B030D-6E8A-4147-A177-3AD203B41FA5}">
                      <a16:colId xmlns:a16="http://schemas.microsoft.com/office/drawing/2014/main" val="2604856247"/>
                    </a:ext>
                  </a:extLst>
                </a:gridCol>
              </a:tblGrid>
              <a:tr h="359458">
                <a:tc>
                  <a:txBody>
                    <a:bodyPr/>
                    <a:lstStyle/>
                    <a:p>
                      <a:pPr algn="ctr"/>
                      <a:r>
                        <a:rPr lang="en-US" sz="1400" dirty="0">
                          <a:solidFill>
                            <a:schemeClr val="bg1"/>
                          </a:solidFill>
                        </a:rPr>
                        <a:t>Cluster</a:t>
                      </a:r>
                    </a:p>
                  </a:txBody>
                  <a:tcPr anchor="ctr">
                    <a:solidFill>
                      <a:schemeClr val="accent5"/>
                    </a:solidFill>
                  </a:tcPr>
                </a:tc>
                <a:tc>
                  <a:txBody>
                    <a:bodyPr/>
                    <a:lstStyle/>
                    <a:p>
                      <a:pPr algn="ctr"/>
                      <a:r>
                        <a:rPr lang="en-US" sz="1400" dirty="0">
                          <a:solidFill>
                            <a:schemeClr val="bg1"/>
                          </a:solidFill>
                        </a:rPr>
                        <a:t>Total GMV</a:t>
                      </a:r>
                    </a:p>
                  </a:txBody>
                  <a:tcPr anchor="ctr">
                    <a:solidFill>
                      <a:schemeClr val="accent5"/>
                    </a:solidFill>
                  </a:tcPr>
                </a:tc>
                <a:tc>
                  <a:txBody>
                    <a:bodyPr/>
                    <a:lstStyle/>
                    <a:p>
                      <a:pPr algn="ctr"/>
                      <a:r>
                        <a:rPr lang="en-US" sz="1400" dirty="0">
                          <a:solidFill>
                            <a:schemeClr val="bg1"/>
                          </a:solidFill>
                        </a:rPr>
                        <a:t>Average GMV per Transaction</a:t>
                      </a:r>
                    </a:p>
                  </a:txBody>
                  <a:tcPr anchor="ctr">
                    <a:solidFill>
                      <a:schemeClr val="accent5"/>
                    </a:solidFill>
                  </a:tcPr>
                </a:tc>
                <a:extLst>
                  <a:ext uri="{0D108BD9-81ED-4DB2-BD59-A6C34878D82A}">
                    <a16:rowId xmlns:a16="http://schemas.microsoft.com/office/drawing/2014/main" val="27007826"/>
                  </a:ext>
                </a:extLst>
              </a:tr>
              <a:tr h="273642">
                <a:tc>
                  <a:txBody>
                    <a:bodyPr/>
                    <a:lstStyle/>
                    <a:p>
                      <a:pPr algn="ctr"/>
                      <a:r>
                        <a:rPr lang="en-US" sz="1400" dirty="0"/>
                        <a:t>Risk of Churn</a:t>
                      </a:r>
                    </a:p>
                  </a:txBody>
                  <a:tcPr anchor="ctr"/>
                </a:tc>
                <a:tc>
                  <a:txBody>
                    <a:bodyPr/>
                    <a:lstStyle/>
                    <a:p>
                      <a:pPr algn="ctr"/>
                      <a:r>
                        <a:rPr lang="en-US" sz="1400"/>
                        <a:t>69,657,000</a:t>
                      </a:r>
                    </a:p>
                  </a:txBody>
                  <a:tcPr anchor="ctr"/>
                </a:tc>
                <a:tc>
                  <a:txBody>
                    <a:bodyPr/>
                    <a:lstStyle/>
                    <a:p>
                      <a:pPr algn="ctr"/>
                      <a:r>
                        <a:rPr lang="en-US" sz="1400"/>
                        <a:t>10,708.22</a:t>
                      </a:r>
                    </a:p>
                  </a:txBody>
                  <a:tcPr anchor="ctr"/>
                </a:tc>
                <a:extLst>
                  <a:ext uri="{0D108BD9-81ED-4DB2-BD59-A6C34878D82A}">
                    <a16:rowId xmlns:a16="http://schemas.microsoft.com/office/drawing/2014/main" val="2426466425"/>
                  </a:ext>
                </a:extLst>
              </a:tr>
              <a:tr h="273642">
                <a:tc>
                  <a:txBody>
                    <a:bodyPr/>
                    <a:lstStyle/>
                    <a:p>
                      <a:pPr algn="ctr"/>
                      <a:r>
                        <a:rPr lang="en-US" sz="1400" dirty="0"/>
                        <a:t>Mid Spender</a:t>
                      </a:r>
                    </a:p>
                  </a:txBody>
                  <a:tcPr anchor="ctr">
                    <a:solidFill>
                      <a:schemeClr val="accent4">
                        <a:lumMod val="40000"/>
                        <a:lumOff val="60000"/>
                      </a:schemeClr>
                    </a:solidFill>
                  </a:tcPr>
                </a:tc>
                <a:tc>
                  <a:txBody>
                    <a:bodyPr/>
                    <a:lstStyle/>
                    <a:p>
                      <a:pPr algn="ctr"/>
                      <a:r>
                        <a:rPr lang="en-US" sz="1400" dirty="0"/>
                        <a:t>668,629,000</a:t>
                      </a:r>
                    </a:p>
                  </a:txBody>
                  <a:tcPr anchor="ctr">
                    <a:solidFill>
                      <a:schemeClr val="accent4">
                        <a:lumMod val="40000"/>
                        <a:lumOff val="60000"/>
                      </a:schemeClr>
                    </a:solidFill>
                  </a:tcPr>
                </a:tc>
                <a:tc>
                  <a:txBody>
                    <a:bodyPr/>
                    <a:lstStyle/>
                    <a:p>
                      <a:pPr algn="ctr"/>
                      <a:r>
                        <a:rPr lang="en-US" sz="1400" dirty="0"/>
                        <a:t>48,304.36</a:t>
                      </a:r>
                    </a:p>
                  </a:txBody>
                  <a:tcPr anchor="ctr">
                    <a:solidFill>
                      <a:schemeClr val="accent4">
                        <a:lumMod val="40000"/>
                        <a:lumOff val="60000"/>
                      </a:schemeClr>
                    </a:solidFill>
                  </a:tcPr>
                </a:tc>
                <a:extLst>
                  <a:ext uri="{0D108BD9-81ED-4DB2-BD59-A6C34878D82A}">
                    <a16:rowId xmlns:a16="http://schemas.microsoft.com/office/drawing/2014/main" val="3030821561"/>
                  </a:ext>
                </a:extLst>
              </a:tr>
              <a:tr h="273642">
                <a:tc>
                  <a:txBody>
                    <a:bodyPr/>
                    <a:lstStyle/>
                    <a:p>
                      <a:pPr algn="ctr"/>
                      <a:r>
                        <a:rPr lang="en-US" sz="1400"/>
                        <a:t>Low Spender</a:t>
                      </a:r>
                    </a:p>
                  </a:txBody>
                  <a:tcPr anchor="ctr"/>
                </a:tc>
                <a:tc>
                  <a:txBody>
                    <a:bodyPr/>
                    <a:lstStyle/>
                    <a:p>
                      <a:pPr algn="ctr"/>
                      <a:r>
                        <a:rPr lang="en-US" sz="1400" dirty="0"/>
                        <a:t>430,377,000</a:t>
                      </a:r>
                    </a:p>
                  </a:txBody>
                  <a:tcPr anchor="ctr"/>
                </a:tc>
                <a:tc>
                  <a:txBody>
                    <a:bodyPr/>
                    <a:lstStyle/>
                    <a:p>
                      <a:pPr algn="ctr"/>
                      <a:r>
                        <a:rPr lang="en-US" sz="1400"/>
                        <a:t>43,175.86</a:t>
                      </a:r>
                    </a:p>
                  </a:txBody>
                  <a:tcPr anchor="ctr"/>
                </a:tc>
                <a:extLst>
                  <a:ext uri="{0D108BD9-81ED-4DB2-BD59-A6C34878D82A}">
                    <a16:rowId xmlns:a16="http://schemas.microsoft.com/office/drawing/2014/main" val="456049478"/>
                  </a:ext>
                </a:extLst>
              </a:tr>
              <a:tr h="273642">
                <a:tc>
                  <a:txBody>
                    <a:bodyPr/>
                    <a:lstStyle/>
                    <a:p>
                      <a:pPr algn="ctr"/>
                      <a:r>
                        <a:rPr lang="en-US" sz="1400" dirty="0"/>
                        <a:t>High Spender</a:t>
                      </a:r>
                    </a:p>
                  </a:txBody>
                  <a:tcPr anchor="ctr">
                    <a:solidFill>
                      <a:schemeClr val="accent4">
                        <a:lumMod val="40000"/>
                        <a:lumOff val="60000"/>
                      </a:schemeClr>
                    </a:solidFill>
                  </a:tcPr>
                </a:tc>
                <a:tc>
                  <a:txBody>
                    <a:bodyPr/>
                    <a:lstStyle/>
                    <a:p>
                      <a:pPr algn="ctr"/>
                      <a:r>
                        <a:rPr lang="en-US" sz="1400" dirty="0"/>
                        <a:t>176,616,000</a:t>
                      </a:r>
                    </a:p>
                  </a:txBody>
                  <a:tcPr anchor="ctr">
                    <a:solidFill>
                      <a:schemeClr val="accent4">
                        <a:lumMod val="40000"/>
                        <a:lumOff val="60000"/>
                      </a:schemeClr>
                    </a:solidFill>
                  </a:tcPr>
                </a:tc>
                <a:tc>
                  <a:txBody>
                    <a:bodyPr/>
                    <a:lstStyle/>
                    <a:p>
                      <a:pPr algn="ctr"/>
                      <a:r>
                        <a:rPr lang="en-US" sz="1400" dirty="0"/>
                        <a:t>66,372.04</a:t>
                      </a:r>
                    </a:p>
                  </a:txBody>
                  <a:tcPr anchor="ctr">
                    <a:solidFill>
                      <a:schemeClr val="accent4">
                        <a:lumMod val="40000"/>
                        <a:lumOff val="60000"/>
                      </a:schemeClr>
                    </a:solidFill>
                  </a:tcPr>
                </a:tc>
                <a:extLst>
                  <a:ext uri="{0D108BD9-81ED-4DB2-BD59-A6C34878D82A}">
                    <a16:rowId xmlns:a16="http://schemas.microsoft.com/office/drawing/2014/main" val="2335924165"/>
                  </a:ext>
                </a:extLst>
              </a:tr>
            </a:tbl>
          </a:graphicData>
        </a:graphic>
      </p:graphicFrame>
      <p:graphicFrame>
        <p:nvGraphicFramePr>
          <p:cNvPr id="9" name="Table 8">
            <a:extLst>
              <a:ext uri="{FF2B5EF4-FFF2-40B4-BE49-F238E27FC236}">
                <a16:creationId xmlns:a16="http://schemas.microsoft.com/office/drawing/2014/main" id="{306B62ED-3470-EDF1-F038-B43F91C162FC}"/>
              </a:ext>
            </a:extLst>
          </p:cNvPr>
          <p:cNvGraphicFramePr>
            <a:graphicFrameLocks noGrp="1"/>
          </p:cNvGraphicFramePr>
          <p:nvPr>
            <p:extLst>
              <p:ext uri="{D42A27DB-BD31-4B8C-83A1-F6EECF244321}">
                <p14:modId xmlns:p14="http://schemas.microsoft.com/office/powerpoint/2010/main" val="466643509"/>
              </p:ext>
            </p:extLst>
          </p:nvPr>
        </p:nvGraphicFramePr>
        <p:xfrm>
          <a:off x="299178" y="3126440"/>
          <a:ext cx="5380587" cy="1555095"/>
        </p:xfrm>
        <a:graphic>
          <a:graphicData uri="http://schemas.openxmlformats.org/drawingml/2006/table">
            <a:tbl>
              <a:tblPr>
                <a:tableStyleId>{2D5ABB26-0587-4C30-8999-92F81FD0307C}</a:tableStyleId>
              </a:tblPr>
              <a:tblGrid>
                <a:gridCol w="1793529">
                  <a:extLst>
                    <a:ext uri="{9D8B030D-6E8A-4147-A177-3AD203B41FA5}">
                      <a16:colId xmlns:a16="http://schemas.microsoft.com/office/drawing/2014/main" val="727929750"/>
                    </a:ext>
                  </a:extLst>
                </a:gridCol>
                <a:gridCol w="1793529">
                  <a:extLst>
                    <a:ext uri="{9D8B030D-6E8A-4147-A177-3AD203B41FA5}">
                      <a16:colId xmlns:a16="http://schemas.microsoft.com/office/drawing/2014/main" val="1566508822"/>
                    </a:ext>
                  </a:extLst>
                </a:gridCol>
                <a:gridCol w="1793529">
                  <a:extLst>
                    <a:ext uri="{9D8B030D-6E8A-4147-A177-3AD203B41FA5}">
                      <a16:colId xmlns:a16="http://schemas.microsoft.com/office/drawing/2014/main" val="3101857652"/>
                    </a:ext>
                  </a:extLst>
                </a:gridCol>
              </a:tblGrid>
              <a:tr h="311019">
                <a:tc>
                  <a:txBody>
                    <a:bodyPr/>
                    <a:lstStyle/>
                    <a:p>
                      <a:pPr algn="ctr"/>
                      <a:r>
                        <a:rPr lang="en-US" sz="1400" dirty="0">
                          <a:solidFill>
                            <a:schemeClr val="bg1"/>
                          </a:solidFill>
                        </a:rPr>
                        <a:t>Cluster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1400" dirty="0">
                          <a:solidFill>
                            <a:schemeClr val="bg1"/>
                          </a:solidFill>
                        </a:rPr>
                        <a:t>Potential Savings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1400" dirty="0">
                          <a:solidFill>
                            <a:schemeClr val="bg1"/>
                          </a:solidFill>
                        </a:rPr>
                        <a:t>Savings (50%)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470163947"/>
                  </a:ext>
                </a:extLst>
              </a:tr>
              <a:tr h="311019">
                <a:tc>
                  <a:txBody>
                    <a:bodyPr/>
                    <a:lstStyle/>
                    <a:p>
                      <a:pPr algn="ctr"/>
                      <a:r>
                        <a:rPr lang="en-US" sz="1400"/>
                        <a:t>Risk of Churn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17,807,780.00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8,903,889.00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0712941"/>
                  </a:ext>
                </a:extLst>
              </a:tr>
              <a:tr h="311019">
                <a:tc>
                  <a:txBody>
                    <a:bodyPr/>
                    <a:lstStyle/>
                    <a:p>
                      <a:pPr algn="ctr"/>
                      <a:r>
                        <a:rPr lang="en-US" sz="1400" dirty="0"/>
                        <a:t>Mid Spender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1400" dirty="0"/>
                        <a:t>81,151,330.00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sz="1400" dirty="0"/>
                        <a:t>40,575,665.00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val="704463776"/>
                  </a:ext>
                </a:extLst>
              </a:tr>
              <a:tr h="311019">
                <a:tc>
                  <a:txBody>
                    <a:bodyPr/>
                    <a:lstStyle/>
                    <a:p>
                      <a:pPr algn="ctr"/>
                      <a:r>
                        <a:rPr lang="en-US" sz="1400"/>
                        <a:t>Low Spender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71,930,990.00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35,965,495.00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4839505"/>
                  </a:ext>
                </a:extLst>
              </a:tr>
              <a:tr h="311019">
                <a:tc>
                  <a:txBody>
                    <a:bodyPr/>
                    <a:lstStyle/>
                    <a:p>
                      <a:pPr algn="ctr"/>
                      <a:r>
                        <a:rPr lang="en-US" sz="1400"/>
                        <a:t>High Spender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9,292,086.00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4,646,043.00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8110833"/>
                  </a:ext>
                </a:extLst>
              </a:tr>
            </a:tbl>
          </a:graphicData>
        </a:graphic>
      </p:graphicFrame>
    </p:spTree>
    <p:extLst>
      <p:ext uri="{BB962C8B-B14F-4D97-AF65-F5344CB8AC3E}">
        <p14:creationId xmlns:p14="http://schemas.microsoft.com/office/powerpoint/2010/main" val="2052267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11" descr="Google Shape;221;p47"/>
          <p:cNvPicPr preferRelativeResize="0"/>
          <p:nvPr/>
        </p:nvPicPr>
        <p:blipFill rotWithShape="1">
          <a:blip r:embed="rId3">
            <a:alphaModFix/>
          </a:blip>
          <a:srcRect l="26788" r="43721"/>
          <a:stretch/>
        </p:blipFill>
        <p:spPr>
          <a:xfrm>
            <a:off x="287300" y="0"/>
            <a:ext cx="2275191" cy="5143502"/>
          </a:xfrm>
          <a:prstGeom prst="rect">
            <a:avLst/>
          </a:prstGeom>
          <a:noFill/>
          <a:ln>
            <a:noFill/>
          </a:ln>
        </p:spPr>
      </p:pic>
      <p:sp>
        <p:nvSpPr>
          <p:cNvPr id="207" name="Google Shape;207;p11"/>
          <p:cNvSpPr/>
          <p:nvPr/>
        </p:nvSpPr>
        <p:spPr>
          <a:xfrm>
            <a:off x="127679" y="4822340"/>
            <a:ext cx="126435" cy="127001"/>
          </a:xfrm>
          <a:custGeom>
            <a:avLst/>
            <a:gdLst/>
            <a:ahLst/>
            <a:cxnLst/>
            <a:rect l="l" t="t" r="r" b="b"/>
            <a:pathLst>
              <a:path w="21600" h="21600" extrusionOk="0">
                <a:moveTo>
                  <a:pt x="10800" y="0"/>
                </a:moveTo>
                <a:cubicBezTo>
                  <a:pt x="16772" y="27"/>
                  <a:pt x="21600" y="4854"/>
                  <a:pt x="21600" y="10800"/>
                </a:cubicBezTo>
                <a:cubicBezTo>
                  <a:pt x="21600" y="16746"/>
                  <a:pt x="16772" y="21573"/>
                  <a:pt x="10800" y="21600"/>
                </a:cubicBezTo>
                <a:cubicBezTo>
                  <a:pt x="4828" y="21573"/>
                  <a:pt x="0" y="16746"/>
                  <a:pt x="0" y="10800"/>
                </a:cubicBezTo>
                <a:cubicBezTo>
                  <a:pt x="0" y="4854"/>
                  <a:pt x="4828" y="27"/>
                  <a:pt x="10800" y="0"/>
                </a:cubicBez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1"/>
          <p:cNvSpPr/>
          <p:nvPr/>
        </p:nvSpPr>
        <p:spPr>
          <a:xfrm>
            <a:off x="127679" y="4600575"/>
            <a:ext cx="126435" cy="127000"/>
          </a:xfrm>
          <a:custGeom>
            <a:avLst/>
            <a:gdLst/>
            <a:ahLst/>
            <a:cxnLst/>
            <a:rect l="l" t="t" r="r" b="b"/>
            <a:pathLst>
              <a:path w="21600" h="21600" extrusionOk="0">
                <a:moveTo>
                  <a:pt x="10800" y="0"/>
                </a:moveTo>
                <a:cubicBezTo>
                  <a:pt x="16772" y="27"/>
                  <a:pt x="21600" y="4854"/>
                  <a:pt x="21600" y="10800"/>
                </a:cubicBezTo>
                <a:cubicBezTo>
                  <a:pt x="21600" y="16746"/>
                  <a:pt x="16772" y="21573"/>
                  <a:pt x="10800" y="21600"/>
                </a:cubicBezTo>
                <a:cubicBezTo>
                  <a:pt x="4828" y="21573"/>
                  <a:pt x="0" y="16746"/>
                  <a:pt x="0" y="10800"/>
                </a:cubicBezTo>
                <a:cubicBezTo>
                  <a:pt x="0" y="4854"/>
                  <a:pt x="4828" y="27"/>
                  <a:pt x="10800" y="0"/>
                </a:cubicBez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1"/>
          <p:cNvSpPr txBox="1"/>
          <p:nvPr/>
        </p:nvSpPr>
        <p:spPr>
          <a:xfrm>
            <a:off x="4995861" y="2037302"/>
            <a:ext cx="3555901" cy="533401"/>
          </a:xfrm>
          <a:prstGeom prst="rect">
            <a:avLst/>
          </a:prstGeom>
          <a:noFill/>
          <a:ln>
            <a:noFill/>
          </a:ln>
        </p:spPr>
        <p:txBody>
          <a:bodyPr spcFirstLastPara="1" wrap="square" lIns="0" tIns="0" rIns="0" bIns="0" anchor="ctr" anchorCtr="0">
            <a:spAutoFit/>
          </a:bodyPr>
          <a:lstStyle/>
          <a:p>
            <a:pPr marL="0" marR="0" lvl="0" indent="0" algn="ctr" rtl="0">
              <a:lnSpc>
                <a:spcPct val="132571"/>
              </a:lnSpc>
              <a:spcBef>
                <a:spcPts val="0"/>
              </a:spcBef>
              <a:spcAft>
                <a:spcPts val="0"/>
              </a:spcAft>
              <a:buClr>
                <a:srgbClr val="01949E"/>
              </a:buClr>
              <a:buSzPts val="3500"/>
              <a:buFont typeface="Montserrat"/>
              <a:buNone/>
            </a:pPr>
            <a:r>
              <a:rPr lang="en-US" sz="3500" b="1" i="0" u="none" strike="noStrike" cap="none" dirty="0" err="1">
                <a:solidFill>
                  <a:srgbClr val="01949E"/>
                </a:solidFill>
                <a:latin typeface="Montserrat"/>
                <a:ea typeface="Montserrat"/>
                <a:cs typeface="Montserrat"/>
                <a:sym typeface="Montserrat"/>
              </a:rPr>
              <a:t>Terima</a:t>
            </a:r>
            <a:r>
              <a:rPr lang="en-US" sz="3500" b="1" i="0" u="none" strike="noStrike" cap="none" dirty="0">
                <a:solidFill>
                  <a:srgbClr val="01949E"/>
                </a:solidFill>
                <a:latin typeface="Montserrat"/>
                <a:ea typeface="Montserrat"/>
                <a:cs typeface="Montserrat"/>
                <a:sym typeface="Montserrat"/>
              </a:rPr>
              <a:t> </a:t>
            </a:r>
            <a:r>
              <a:rPr lang="en-US" sz="3500" b="1" i="0" u="none" strike="noStrike" cap="none" dirty="0">
                <a:solidFill>
                  <a:srgbClr val="0C0C0C"/>
                </a:solidFill>
                <a:latin typeface="Montserrat"/>
                <a:ea typeface="Montserrat"/>
                <a:cs typeface="Montserrat"/>
                <a:sym typeface="Montserrat"/>
              </a:rPr>
              <a:t>Kasih!</a:t>
            </a:r>
            <a:endParaRPr sz="1400" b="0" i="0" u="none" strike="noStrike" cap="none" dirty="0">
              <a:solidFill>
                <a:srgbClr val="000000"/>
              </a:solidFill>
              <a:latin typeface="Arial"/>
              <a:ea typeface="Arial"/>
              <a:cs typeface="Arial"/>
              <a:sym typeface="Arial"/>
            </a:endParaRPr>
          </a:p>
        </p:txBody>
      </p:sp>
      <p:sp>
        <p:nvSpPr>
          <p:cNvPr id="210" name="Google Shape;210;p11"/>
          <p:cNvSpPr txBox="1"/>
          <p:nvPr/>
        </p:nvSpPr>
        <p:spPr>
          <a:xfrm rot="-5406557">
            <a:off x="-372439" y="448965"/>
            <a:ext cx="1101002" cy="203201"/>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Clr>
                <a:srgbClr val="FFFFFF"/>
              </a:buClr>
              <a:buSzPts val="1300"/>
              <a:buFont typeface="Poppins Medium"/>
              <a:buNone/>
            </a:pPr>
            <a:r>
              <a:rPr lang="en-US" sz="1300" b="0" i="0" u="none" strike="noStrike" cap="none">
                <a:solidFill>
                  <a:srgbClr val="FFFFFF"/>
                </a:solidFill>
                <a:latin typeface="Poppins Medium"/>
                <a:ea typeface="Poppins Medium"/>
                <a:cs typeface="Poppins Medium"/>
                <a:sym typeface="Poppins Medium"/>
              </a:rPr>
              <a:t>Your Logo</a:t>
            </a:r>
            <a:endParaRPr sz="1400" b="0" i="0" u="none" strike="noStrike" cap="none">
              <a:solidFill>
                <a:srgbClr val="000000"/>
              </a:solidFill>
              <a:latin typeface="Arial"/>
              <a:ea typeface="Arial"/>
              <a:cs typeface="Arial"/>
              <a:sym typeface="Arial"/>
            </a:endParaRPr>
          </a:p>
        </p:txBody>
      </p:sp>
      <p:sp>
        <p:nvSpPr>
          <p:cNvPr id="211" name="Google Shape;211;p11"/>
          <p:cNvSpPr/>
          <p:nvPr/>
        </p:nvSpPr>
        <p:spPr>
          <a:xfrm>
            <a:off x="-2" y="0"/>
            <a:ext cx="387235" cy="5141406"/>
          </a:xfrm>
          <a:prstGeom prst="rect">
            <a:avLst/>
          </a:prstGeom>
          <a:solidFill>
            <a:srgbClr val="01949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2" name="Google Shape;212;p11" descr="Google Shape;227;p47"/>
          <p:cNvPicPr preferRelativeResize="0"/>
          <p:nvPr/>
        </p:nvPicPr>
        <p:blipFill rotWithShape="1">
          <a:blip r:embed="rId4">
            <a:alphaModFix/>
          </a:blip>
          <a:srcRect/>
          <a:stretch/>
        </p:blipFill>
        <p:spPr>
          <a:xfrm>
            <a:off x="8098090" y="125410"/>
            <a:ext cx="907345" cy="3508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sp>
        <p:nvSpPr>
          <p:cNvPr id="6" name="TextBox 5">
            <a:extLst>
              <a:ext uri="{FF2B5EF4-FFF2-40B4-BE49-F238E27FC236}">
                <a16:creationId xmlns:a16="http://schemas.microsoft.com/office/drawing/2014/main" id="{42C020C8-5105-BBC9-3C14-F5C12ABC3CDA}"/>
              </a:ext>
            </a:extLst>
          </p:cNvPr>
          <p:cNvSpPr txBox="1"/>
          <p:nvPr/>
        </p:nvSpPr>
        <p:spPr>
          <a:xfrm>
            <a:off x="835821" y="3286909"/>
            <a:ext cx="7650433" cy="1384995"/>
          </a:xfrm>
          <a:prstGeom prst="rect">
            <a:avLst/>
          </a:prstGeom>
          <a:noFill/>
        </p:spPr>
        <p:txBody>
          <a:bodyPr wrap="square">
            <a:spAutoFit/>
          </a:bodyPr>
          <a:lstStyle/>
          <a:p>
            <a:pPr algn="just"/>
            <a:r>
              <a:rPr lang="en-US" sz="1200" dirty="0">
                <a:solidFill>
                  <a:schemeClr val="dk1"/>
                </a:solidFill>
                <a:latin typeface="+mn-lt"/>
              </a:rPr>
              <a:t>Insights:</a:t>
            </a:r>
          </a:p>
          <a:p>
            <a:pPr marL="171450" indent="-171450" algn="just">
              <a:buFont typeface="Arial" panose="020B0604020202020204" pitchFamily="34" charset="0"/>
              <a:buChar char="•"/>
            </a:pPr>
            <a:r>
              <a:rPr lang="en-US" sz="1200" b="0" i="0" dirty="0" err="1">
                <a:solidFill>
                  <a:srgbClr val="212121"/>
                </a:solidFill>
                <a:effectLst/>
                <a:latin typeface="+mn-lt"/>
              </a:rPr>
              <a:t>Terdapat</a:t>
            </a:r>
            <a:r>
              <a:rPr lang="en-US" sz="1200" b="0" i="0" dirty="0">
                <a:solidFill>
                  <a:srgbClr val="212121"/>
                </a:solidFill>
                <a:effectLst/>
                <a:latin typeface="+mn-lt"/>
              </a:rPr>
              <a:t> </a:t>
            </a:r>
            <a:r>
              <a:rPr lang="en-US" sz="1200" b="0" i="0" dirty="0" err="1">
                <a:solidFill>
                  <a:srgbClr val="212121"/>
                </a:solidFill>
                <a:effectLst/>
                <a:latin typeface="+mn-lt"/>
              </a:rPr>
              <a:t>korelasi</a:t>
            </a:r>
            <a:r>
              <a:rPr lang="en-US" sz="1200" b="0" i="0" dirty="0">
                <a:solidFill>
                  <a:srgbClr val="212121"/>
                </a:solidFill>
                <a:effectLst/>
                <a:latin typeface="+mn-lt"/>
              </a:rPr>
              <a:t> </a:t>
            </a:r>
            <a:r>
              <a:rPr lang="en-US" sz="1200" b="0" i="0" dirty="0" err="1">
                <a:solidFill>
                  <a:srgbClr val="212121"/>
                </a:solidFill>
                <a:effectLst/>
                <a:latin typeface="+mn-lt"/>
              </a:rPr>
              <a:t>positif</a:t>
            </a:r>
            <a:r>
              <a:rPr lang="en-US" sz="1200" b="0" i="0" dirty="0">
                <a:solidFill>
                  <a:srgbClr val="212121"/>
                </a:solidFill>
                <a:effectLst/>
                <a:latin typeface="+mn-lt"/>
              </a:rPr>
              <a:t> pada Income dan Total Spending </a:t>
            </a:r>
            <a:r>
              <a:rPr lang="en-US" sz="1200" b="0" i="0" dirty="0" err="1">
                <a:solidFill>
                  <a:srgbClr val="212121"/>
                </a:solidFill>
                <a:effectLst/>
                <a:latin typeface="+mn-lt"/>
              </a:rPr>
              <a:t>terhadap</a:t>
            </a:r>
            <a:r>
              <a:rPr lang="en-US" sz="1200" b="0" i="0" dirty="0">
                <a:solidFill>
                  <a:srgbClr val="212121"/>
                </a:solidFill>
                <a:effectLst/>
                <a:latin typeface="+mn-lt"/>
              </a:rPr>
              <a:t> conversion rate, </a:t>
            </a:r>
            <a:r>
              <a:rPr lang="en-US" sz="1200" b="0" i="0" dirty="0" err="1">
                <a:solidFill>
                  <a:srgbClr val="212121"/>
                </a:solidFill>
                <a:effectLst/>
                <a:latin typeface="+mn-lt"/>
              </a:rPr>
              <a:t>hal</a:t>
            </a:r>
            <a:r>
              <a:rPr lang="en-US" sz="1200" b="0" i="0" dirty="0">
                <a:solidFill>
                  <a:srgbClr val="212121"/>
                </a:solidFill>
                <a:effectLst/>
                <a:latin typeface="+mn-lt"/>
              </a:rPr>
              <a:t> </a:t>
            </a:r>
            <a:r>
              <a:rPr lang="en-US" sz="1200" b="0" i="0" dirty="0" err="1">
                <a:solidFill>
                  <a:srgbClr val="212121"/>
                </a:solidFill>
                <a:effectLst/>
                <a:latin typeface="+mn-lt"/>
              </a:rPr>
              <a:t>ini</a:t>
            </a:r>
            <a:r>
              <a:rPr lang="en-US" sz="1200" b="0" i="0" dirty="0">
                <a:solidFill>
                  <a:srgbClr val="212121"/>
                </a:solidFill>
                <a:effectLst/>
                <a:latin typeface="+mn-lt"/>
              </a:rPr>
              <a:t> </a:t>
            </a:r>
            <a:r>
              <a:rPr lang="en-US" sz="1200" b="0" i="0" dirty="0" err="1">
                <a:solidFill>
                  <a:srgbClr val="212121"/>
                </a:solidFill>
                <a:effectLst/>
                <a:latin typeface="+mn-lt"/>
              </a:rPr>
              <a:t>berarti</a:t>
            </a:r>
            <a:r>
              <a:rPr lang="en-US" sz="1200" b="0" i="0" dirty="0">
                <a:solidFill>
                  <a:srgbClr val="212121"/>
                </a:solidFill>
                <a:effectLst/>
                <a:latin typeface="+mn-lt"/>
              </a:rPr>
              <a:t> </a:t>
            </a:r>
            <a:r>
              <a:rPr lang="en-US" sz="1200" b="0" i="0" dirty="0" err="1">
                <a:solidFill>
                  <a:srgbClr val="212121"/>
                </a:solidFill>
                <a:effectLst/>
                <a:latin typeface="+mn-lt"/>
              </a:rPr>
              <a:t>semakin</a:t>
            </a:r>
            <a:r>
              <a:rPr lang="en-US" sz="1200" b="0" i="0" dirty="0">
                <a:solidFill>
                  <a:srgbClr val="212121"/>
                </a:solidFill>
                <a:effectLst/>
                <a:latin typeface="+mn-lt"/>
              </a:rPr>
              <a:t> </a:t>
            </a:r>
            <a:r>
              <a:rPr lang="en-US" sz="1200" b="0" i="0" dirty="0" err="1">
                <a:solidFill>
                  <a:srgbClr val="212121"/>
                </a:solidFill>
                <a:effectLst/>
                <a:latin typeface="+mn-lt"/>
              </a:rPr>
              <a:t>tinggi</a:t>
            </a:r>
            <a:r>
              <a:rPr lang="en-US" sz="1200" b="0" i="0" dirty="0">
                <a:solidFill>
                  <a:srgbClr val="212121"/>
                </a:solidFill>
                <a:effectLst/>
                <a:latin typeface="+mn-lt"/>
              </a:rPr>
              <a:t> Income </a:t>
            </a:r>
            <a:r>
              <a:rPr lang="en-US" sz="1200" b="0" i="0" dirty="0" err="1">
                <a:solidFill>
                  <a:srgbClr val="212121"/>
                </a:solidFill>
                <a:effectLst/>
                <a:latin typeface="+mn-lt"/>
              </a:rPr>
              <a:t>atau</a:t>
            </a:r>
            <a:r>
              <a:rPr lang="en-US" sz="1200" b="0" i="0" dirty="0">
                <a:solidFill>
                  <a:srgbClr val="212121"/>
                </a:solidFill>
                <a:effectLst/>
                <a:latin typeface="+mn-lt"/>
              </a:rPr>
              <a:t> Total Spending customer </a:t>
            </a:r>
            <a:r>
              <a:rPr lang="en-US" sz="1200" b="0" i="0" dirty="0" err="1">
                <a:solidFill>
                  <a:srgbClr val="212121"/>
                </a:solidFill>
                <a:effectLst/>
                <a:latin typeface="+mn-lt"/>
              </a:rPr>
              <a:t>maka</a:t>
            </a:r>
            <a:r>
              <a:rPr lang="en-US" sz="1200" b="0" i="0" dirty="0">
                <a:solidFill>
                  <a:srgbClr val="212121"/>
                </a:solidFill>
                <a:effectLst/>
                <a:latin typeface="+mn-lt"/>
              </a:rPr>
              <a:t> </a:t>
            </a:r>
            <a:r>
              <a:rPr lang="en-US" sz="1200" b="0" i="0" dirty="0" err="1">
                <a:solidFill>
                  <a:srgbClr val="212121"/>
                </a:solidFill>
                <a:effectLst/>
                <a:latin typeface="+mn-lt"/>
              </a:rPr>
              <a:t>semakin</a:t>
            </a:r>
            <a:r>
              <a:rPr lang="en-US" sz="1200" b="0" i="0" dirty="0">
                <a:solidFill>
                  <a:srgbClr val="212121"/>
                </a:solidFill>
                <a:effectLst/>
                <a:latin typeface="+mn-lt"/>
              </a:rPr>
              <a:t> </a:t>
            </a:r>
            <a:r>
              <a:rPr lang="en-US" sz="1200" b="0" i="0" dirty="0" err="1">
                <a:solidFill>
                  <a:srgbClr val="212121"/>
                </a:solidFill>
                <a:effectLst/>
                <a:latin typeface="+mn-lt"/>
              </a:rPr>
              <a:t>tinggi</a:t>
            </a:r>
            <a:r>
              <a:rPr lang="en-US" sz="1200" b="0" i="0" dirty="0">
                <a:solidFill>
                  <a:srgbClr val="212121"/>
                </a:solidFill>
                <a:effectLst/>
                <a:latin typeface="+mn-lt"/>
              </a:rPr>
              <a:t> juga </a:t>
            </a:r>
            <a:r>
              <a:rPr lang="en-US" sz="1200" b="0" i="0" dirty="0" err="1">
                <a:solidFill>
                  <a:srgbClr val="212121"/>
                </a:solidFill>
                <a:effectLst/>
                <a:latin typeface="+mn-lt"/>
              </a:rPr>
              <a:t>tingkat</a:t>
            </a:r>
            <a:r>
              <a:rPr lang="en-US" sz="1200" b="0" i="0" dirty="0">
                <a:solidFill>
                  <a:srgbClr val="212121"/>
                </a:solidFill>
                <a:effectLst/>
                <a:latin typeface="+mn-lt"/>
              </a:rPr>
              <a:t> </a:t>
            </a:r>
            <a:r>
              <a:rPr lang="en-US" sz="1200" b="0" i="0" dirty="0" err="1">
                <a:solidFill>
                  <a:srgbClr val="212121"/>
                </a:solidFill>
                <a:effectLst/>
                <a:latin typeface="+mn-lt"/>
              </a:rPr>
              <a:t>konversi</a:t>
            </a:r>
            <a:r>
              <a:rPr lang="en-US" sz="1200" b="0" i="0" dirty="0">
                <a:solidFill>
                  <a:srgbClr val="212121"/>
                </a:solidFill>
                <a:effectLst/>
                <a:latin typeface="+mn-lt"/>
              </a:rPr>
              <a:t> customer </a:t>
            </a:r>
            <a:r>
              <a:rPr lang="en-US" sz="1200" b="0" i="0" dirty="0" err="1">
                <a:solidFill>
                  <a:srgbClr val="212121"/>
                </a:solidFill>
                <a:effectLst/>
                <a:latin typeface="+mn-lt"/>
              </a:rPr>
              <a:t>untuk</a:t>
            </a:r>
            <a:r>
              <a:rPr lang="en-US" sz="1200" b="0" i="0" dirty="0">
                <a:solidFill>
                  <a:srgbClr val="212121"/>
                </a:solidFill>
                <a:effectLst/>
                <a:latin typeface="+mn-lt"/>
              </a:rPr>
              <a:t> </a:t>
            </a:r>
            <a:r>
              <a:rPr lang="en-US" sz="1200" b="0" i="0" dirty="0" err="1">
                <a:solidFill>
                  <a:srgbClr val="212121"/>
                </a:solidFill>
                <a:effectLst/>
                <a:latin typeface="+mn-lt"/>
              </a:rPr>
              <a:t>melakukan</a:t>
            </a:r>
            <a:r>
              <a:rPr lang="en-US" sz="1200" b="0" i="0" dirty="0">
                <a:solidFill>
                  <a:srgbClr val="212121"/>
                </a:solidFill>
                <a:effectLst/>
                <a:latin typeface="+mn-lt"/>
              </a:rPr>
              <a:t> </a:t>
            </a:r>
            <a:r>
              <a:rPr lang="en-US" sz="1200" b="0" i="0" dirty="0" err="1">
                <a:solidFill>
                  <a:srgbClr val="212121"/>
                </a:solidFill>
                <a:effectLst/>
                <a:latin typeface="+mn-lt"/>
              </a:rPr>
              <a:t>pembelian</a:t>
            </a:r>
            <a:r>
              <a:rPr lang="en-US" sz="1200" b="0" i="0" dirty="0">
                <a:solidFill>
                  <a:srgbClr val="212121"/>
                </a:solidFill>
                <a:effectLst/>
                <a:latin typeface="+mn-lt"/>
              </a:rPr>
              <a:t>.</a:t>
            </a:r>
          </a:p>
          <a:p>
            <a:pPr marL="171450" indent="-171450" algn="just">
              <a:buFont typeface="Arial" panose="020B0604020202020204" pitchFamily="34" charset="0"/>
              <a:buChar char="•"/>
            </a:pPr>
            <a:endParaRPr lang="en-US" sz="1200" dirty="0">
              <a:solidFill>
                <a:srgbClr val="212121"/>
              </a:solidFill>
              <a:latin typeface="+mn-lt"/>
            </a:endParaRPr>
          </a:p>
          <a:p>
            <a:pPr marL="171450" indent="-171450" algn="just">
              <a:buFont typeface="Arial" panose="020B0604020202020204" pitchFamily="34" charset="0"/>
              <a:buChar char="•"/>
            </a:pPr>
            <a:r>
              <a:rPr lang="en-US" sz="1200" b="0" i="0" dirty="0" err="1">
                <a:solidFill>
                  <a:srgbClr val="212121"/>
                </a:solidFill>
                <a:effectLst/>
                <a:latin typeface="+mn-lt"/>
              </a:rPr>
              <a:t>Korelasi</a:t>
            </a:r>
            <a:r>
              <a:rPr lang="en-US" sz="1200" b="0" i="0" dirty="0">
                <a:solidFill>
                  <a:srgbClr val="212121"/>
                </a:solidFill>
                <a:effectLst/>
                <a:latin typeface="+mn-lt"/>
              </a:rPr>
              <a:t> </a:t>
            </a:r>
            <a:r>
              <a:rPr lang="en-US" sz="1200" b="0" i="0" dirty="0" err="1">
                <a:solidFill>
                  <a:srgbClr val="212121"/>
                </a:solidFill>
                <a:effectLst/>
                <a:latin typeface="+mn-lt"/>
              </a:rPr>
              <a:t>umur</a:t>
            </a:r>
            <a:r>
              <a:rPr lang="en-US" sz="1200" b="0" i="0" dirty="0">
                <a:solidFill>
                  <a:srgbClr val="212121"/>
                </a:solidFill>
                <a:effectLst/>
                <a:latin typeface="+mn-lt"/>
              </a:rPr>
              <a:t> </a:t>
            </a:r>
            <a:r>
              <a:rPr lang="en-US" sz="1200" b="0" i="0" dirty="0" err="1">
                <a:solidFill>
                  <a:srgbClr val="212121"/>
                </a:solidFill>
                <a:effectLst/>
                <a:latin typeface="+mn-lt"/>
              </a:rPr>
              <a:t>dengan</a:t>
            </a:r>
            <a:r>
              <a:rPr lang="en-US" sz="1200" b="0" i="0" dirty="0">
                <a:solidFill>
                  <a:srgbClr val="212121"/>
                </a:solidFill>
                <a:effectLst/>
                <a:latin typeface="+mn-lt"/>
              </a:rPr>
              <a:t> Conversion Rate </a:t>
            </a:r>
            <a:r>
              <a:rPr lang="en-US" sz="1200" b="0" i="0" dirty="0" err="1">
                <a:solidFill>
                  <a:srgbClr val="212121"/>
                </a:solidFill>
                <a:effectLst/>
                <a:latin typeface="+mn-lt"/>
              </a:rPr>
              <a:t>tidak</a:t>
            </a:r>
            <a:r>
              <a:rPr lang="en-US" sz="1200" b="0" i="0" dirty="0">
                <a:solidFill>
                  <a:srgbClr val="212121"/>
                </a:solidFill>
                <a:effectLst/>
                <a:latin typeface="+mn-lt"/>
              </a:rPr>
              <a:t> </a:t>
            </a:r>
            <a:r>
              <a:rPr lang="en-US" sz="1200" b="0" i="0" dirty="0" err="1">
                <a:solidFill>
                  <a:srgbClr val="212121"/>
                </a:solidFill>
                <a:effectLst/>
                <a:latin typeface="+mn-lt"/>
              </a:rPr>
              <a:t>menunjukkan</a:t>
            </a:r>
            <a:r>
              <a:rPr lang="en-US" sz="1200" b="0" i="0" dirty="0">
                <a:solidFill>
                  <a:srgbClr val="212121"/>
                </a:solidFill>
                <a:effectLst/>
                <a:latin typeface="+mn-lt"/>
              </a:rPr>
              <a:t> </a:t>
            </a:r>
            <a:r>
              <a:rPr lang="en-US" sz="1200" b="0" i="0" dirty="0" err="1">
                <a:solidFill>
                  <a:srgbClr val="212121"/>
                </a:solidFill>
                <a:effectLst/>
                <a:latin typeface="+mn-lt"/>
              </a:rPr>
              <a:t>adanya</a:t>
            </a:r>
            <a:r>
              <a:rPr lang="en-US" sz="1200" b="0" i="0" dirty="0">
                <a:solidFill>
                  <a:srgbClr val="212121"/>
                </a:solidFill>
                <a:effectLst/>
                <a:latin typeface="+mn-lt"/>
              </a:rPr>
              <a:t> </a:t>
            </a:r>
            <a:r>
              <a:rPr lang="en-US" sz="1200" b="0" i="0" dirty="0" err="1">
                <a:solidFill>
                  <a:srgbClr val="212121"/>
                </a:solidFill>
                <a:effectLst/>
                <a:latin typeface="+mn-lt"/>
              </a:rPr>
              <a:t>korelasi</a:t>
            </a:r>
            <a:r>
              <a:rPr lang="en-US" sz="1200" b="0" i="0" dirty="0">
                <a:solidFill>
                  <a:srgbClr val="212121"/>
                </a:solidFill>
                <a:effectLst/>
                <a:latin typeface="+mn-lt"/>
              </a:rPr>
              <a:t>, </a:t>
            </a:r>
            <a:r>
              <a:rPr lang="en-US" sz="1200" b="0" i="0" dirty="0" err="1">
                <a:solidFill>
                  <a:srgbClr val="212121"/>
                </a:solidFill>
                <a:effectLst/>
                <a:latin typeface="+mn-lt"/>
              </a:rPr>
              <a:t>hal</a:t>
            </a:r>
            <a:r>
              <a:rPr lang="en-US" sz="1200" b="0" i="0" dirty="0">
                <a:solidFill>
                  <a:srgbClr val="212121"/>
                </a:solidFill>
                <a:effectLst/>
                <a:latin typeface="+mn-lt"/>
              </a:rPr>
              <a:t> </a:t>
            </a:r>
            <a:r>
              <a:rPr lang="en-US" sz="1200" b="0" i="0" dirty="0" err="1">
                <a:solidFill>
                  <a:srgbClr val="212121"/>
                </a:solidFill>
                <a:effectLst/>
                <a:latin typeface="+mn-lt"/>
              </a:rPr>
              <a:t>ini</a:t>
            </a:r>
            <a:r>
              <a:rPr lang="en-US" sz="1200" b="0" i="0" dirty="0">
                <a:solidFill>
                  <a:srgbClr val="212121"/>
                </a:solidFill>
                <a:effectLst/>
                <a:latin typeface="+mn-lt"/>
              </a:rPr>
              <a:t> </a:t>
            </a:r>
            <a:r>
              <a:rPr lang="en-US" sz="1200" b="0" i="0" dirty="0" err="1">
                <a:solidFill>
                  <a:srgbClr val="212121"/>
                </a:solidFill>
                <a:effectLst/>
                <a:latin typeface="+mn-lt"/>
              </a:rPr>
              <a:t>berarti</a:t>
            </a:r>
            <a:r>
              <a:rPr lang="en-US" sz="1200" b="0" i="0" dirty="0">
                <a:solidFill>
                  <a:srgbClr val="212121"/>
                </a:solidFill>
                <a:effectLst/>
                <a:latin typeface="+mn-lt"/>
              </a:rPr>
              <a:t> </a:t>
            </a:r>
            <a:r>
              <a:rPr lang="en-US" sz="1200" b="0" i="0" dirty="0" err="1">
                <a:solidFill>
                  <a:srgbClr val="212121"/>
                </a:solidFill>
                <a:effectLst/>
                <a:latin typeface="+mn-lt"/>
              </a:rPr>
              <a:t>umur</a:t>
            </a:r>
            <a:r>
              <a:rPr lang="en-US" sz="1200" b="0" i="0" dirty="0">
                <a:solidFill>
                  <a:srgbClr val="212121"/>
                </a:solidFill>
                <a:effectLst/>
                <a:latin typeface="+mn-lt"/>
              </a:rPr>
              <a:t> </a:t>
            </a:r>
            <a:r>
              <a:rPr lang="en-US" sz="1200" b="0" i="0" dirty="0" err="1">
                <a:solidFill>
                  <a:srgbClr val="212121"/>
                </a:solidFill>
                <a:effectLst/>
                <a:latin typeface="+mn-lt"/>
              </a:rPr>
              <a:t>tidak</a:t>
            </a:r>
            <a:r>
              <a:rPr lang="en-US" sz="1200" b="0" i="0" dirty="0">
                <a:solidFill>
                  <a:srgbClr val="212121"/>
                </a:solidFill>
                <a:effectLst/>
                <a:latin typeface="+mn-lt"/>
              </a:rPr>
              <a:t> </a:t>
            </a:r>
            <a:r>
              <a:rPr lang="en-US" sz="1200" b="0" i="0" dirty="0" err="1">
                <a:solidFill>
                  <a:srgbClr val="212121"/>
                </a:solidFill>
                <a:effectLst/>
                <a:latin typeface="+mn-lt"/>
              </a:rPr>
              <a:t>mempengaruhi</a:t>
            </a:r>
            <a:r>
              <a:rPr lang="en-US" sz="1200" b="0" i="0" dirty="0">
                <a:solidFill>
                  <a:srgbClr val="212121"/>
                </a:solidFill>
                <a:effectLst/>
                <a:latin typeface="+mn-lt"/>
              </a:rPr>
              <a:t> conversion rate.</a:t>
            </a:r>
          </a:p>
        </p:txBody>
      </p:sp>
      <p:pic>
        <p:nvPicPr>
          <p:cNvPr id="1028" name="Picture 4">
            <a:extLst>
              <a:ext uri="{FF2B5EF4-FFF2-40B4-BE49-F238E27FC236}">
                <a16:creationId xmlns:a16="http://schemas.microsoft.com/office/drawing/2014/main" id="{D0F45B60-1769-13EF-1F68-51E3DB7D94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431" y="677370"/>
            <a:ext cx="7577137" cy="2471778"/>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820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sp>
        <p:nvSpPr>
          <p:cNvPr id="6" name="TextBox 5">
            <a:extLst>
              <a:ext uri="{FF2B5EF4-FFF2-40B4-BE49-F238E27FC236}">
                <a16:creationId xmlns:a16="http://schemas.microsoft.com/office/drawing/2014/main" id="{42C020C8-5105-BBC9-3C14-F5C12ABC3CDA}"/>
              </a:ext>
            </a:extLst>
          </p:cNvPr>
          <p:cNvSpPr txBox="1"/>
          <p:nvPr/>
        </p:nvSpPr>
        <p:spPr>
          <a:xfrm>
            <a:off x="4333875" y="1089828"/>
            <a:ext cx="4076179" cy="2862322"/>
          </a:xfrm>
          <a:prstGeom prst="rect">
            <a:avLst/>
          </a:prstGeom>
          <a:noFill/>
        </p:spPr>
        <p:txBody>
          <a:bodyPr wrap="square">
            <a:spAutoFit/>
          </a:bodyPr>
          <a:lstStyle/>
          <a:p>
            <a:pPr algn="just"/>
            <a:r>
              <a:rPr lang="en-US" sz="1200" dirty="0">
                <a:solidFill>
                  <a:schemeClr val="dk1"/>
                </a:solidFill>
                <a:latin typeface="+mn-lt"/>
              </a:rPr>
              <a:t>Insights:</a:t>
            </a:r>
          </a:p>
          <a:p>
            <a:pPr algn="just"/>
            <a:endParaRPr lang="en-US" sz="1200" dirty="0">
              <a:solidFill>
                <a:schemeClr val="dk1"/>
              </a:solidFill>
              <a:latin typeface="+mn-lt"/>
            </a:endParaRPr>
          </a:p>
          <a:p>
            <a:pPr marL="171450" indent="-171450" algn="just">
              <a:buFont typeface="Arial" panose="020B0604020202020204" pitchFamily="34" charset="0"/>
              <a:buChar char="•"/>
            </a:pPr>
            <a:r>
              <a:rPr lang="en-US" sz="1200" dirty="0">
                <a:solidFill>
                  <a:schemeClr val="dk1"/>
                </a:solidFill>
                <a:latin typeface="+mn-lt"/>
              </a:rPr>
              <a:t>Customer </a:t>
            </a:r>
            <a:r>
              <a:rPr lang="en-US" sz="1200" dirty="0" err="1">
                <a:solidFill>
                  <a:schemeClr val="dk1"/>
                </a:solidFill>
                <a:latin typeface="+mn-lt"/>
              </a:rPr>
              <a:t>dengan</a:t>
            </a:r>
            <a:r>
              <a:rPr lang="en-US" sz="1200" dirty="0">
                <a:solidFill>
                  <a:schemeClr val="dk1"/>
                </a:solidFill>
                <a:latin typeface="+mn-lt"/>
              </a:rPr>
              <a:t> </a:t>
            </a:r>
            <a:r>
              <a:rPr lang="en-US" sz="1200" b="1" dirty="0" err="1">
                <a:solidFill>
                  <a:schemeClr val="dk1"/>
                </a:solidFill>
                <a:latin typeface="+mn-lt"/>
              </a:rPr>
              <a:t>pendapatan</a:t>
            </a:r>
            <a:r>
              <a:rPr lang="en-US" sz="1200" b="1" dirty="0">
                <a:solidFill>
                  <a:schemeClr val="dk1"/>
                </a:solidFill>
                <a:latin typeface="+mn-lt"/>
              </a:rPr>
              <a:t> (IDR) 20 </a:t>
            </a:r>
            <a:r>
              <a:rPr lang="en-US" sz="1200" b="1" dirty="0" err="1">
                <a:solidFill>
                  <a:schemeClr val="dk1"/>
                </a:solidFill>
                <a:latin typeface="+mn-lt"/>
              </a:rPr>
              <a:t>juta</a:t>
            </a:r>
            <a:r>
              <a:rPr lang="en-US" sz="1200" b="1" dirty="0">
                <a:solidFill>
                  <a:schemeClr val="dk1"/>
                </a:solidFill>
                <a:latin typeface="+mn-lt"/>
              </a:rPr>
              <a:t> - 60 </a:t>
            </a:r>
            <a:r>
              <a:rPr lang="en-US" sz="1200" b="1" dirty="0" err="1">
                <a:solidFill>
                  <a:schemeClr val="dk1"/>
                </a:solidFill>
                <a:latin typeface="+mn-lt"/>
              </a:rPr>
              <a:t>juta</a:t>
            </a:r>
            <a:r>
              <a:rPr lang="en-US" sz="1200" b="1" dirty="0">
                <a:solidFill>
                  <a:schemeClr val="dk1"/>
                </a:solidFill>
                <a:latin typeface="+mn-lt"/>
              </a:rPr>
              <a:t> </a:t>
            </a:r>
            <a:r>
              <a:rPr lang="en-US" sz="1200" dirty="0" err="1">
                <a:solidFill>
                  <a:schemeClr val="dk1"/>
                </a:solidFill>
                <a:latin typeface="+mn-lt"/>
              </a:rPr>
              <a:t>menunjukkan</a:t>
            </a:r>
            <a:r>
              <a:rPr lang="en-US" sz="1200" dirty="0">
                <a:solidFill>
                  <a:schemeClr val="dk1"/>
                </a:solidFill>
                <a:latin typeface="+mn-lt"/>
              </a:rPr>
              <a:t> total spending yang </a:t>
            </a:r>
            <a:r>
              <a:rPr lang="en-US" sz="1200" dirty="0" err="1">
                <a:solidFill>
                  <a:schemeClr val="dk1"/>
                </a:solidFill>
                <a:latin typeface="+mn-lt"/>
              </a:rPr>
              <a:t>bervariasi</a:t>
            </a:r>
            <a:r>
              <a:rPr lang="en-US" sz="1200" dirty="0">
                <a:solidFill>
                  <a:schemeClr val="dk1"/>
                </a:solidFill>
                <a:latin typeface="+mn-lt"/>
              </a:rPr>
              <a:t>, </a:t>
            </a:r>
            <a:r>
              <a:rPr lang="en-US" sz="1200" dirty="0" err="1">
                <a:solidFill>
                  <a:schemeClr val="dk1"/>
                </a:solidFill>
                <a:latin typeface="+mn-lt"/>
              </a:rPr>
              <a:t>beberapa</a:t>
            </a:r>
            <a:r>
              <a:rPr lang="en-US" sz="1200" dirty="0">
                <a:solidFill>
                  <a:schemeClr val="dk1"/>
                </a:solidFill>
                <a:latin typeface="+mn-lt"/>
              </a:rPr>
              <a:t> customer </a:t>
            </a:r>
            <a:r>
              <a:rPr lang="en-US" sz="1200" dirty="0" err="1">
                <a:solidFill>
                  <a:schemeClr val="dk1"/>
                </a:solidFill>
                <a:latin typeface="+mn-lt"/>
              </a:rPr>
              <a:t>mempunyai</a:t>
            </a:r>
            <a:r>
              <a:rPr lang="en-US" sz="1200" dirty="0">
                <a:solidFill>
                  <a:schemeClr val="dk1"/>
                </a:solidFill>
                <a:latin typeface="+mn-lt"/>
              </a:rPr>
              <a:t> total spending </a:t>
            </a:r>
            <a:r>
              <a:rPr lang="en-US" sz="1200" dirty="0" err="1">
                <a:solidFill>
                  <a:schemeClr val="dk1"/>
                </a:solidFill>
                <a:latin typeface="+mn-lt"/>
              </a:rPr>
              <a:t>tinggi</a:t>
            </a:r>
            <a:r>
              <a:rPr lang="en-US" sz="1200" dirty="0">
                <a:solidFill>
                  <a:schemeClr val="dk1"/>
                </a:solidFill>
                <a:latin typeface="+mn-lt"/>
              </a:rPr>
              <a:t> dan </a:t>
            </a:r>
            <a:r>
              <a:rPr lang="en-US" sz="1200" dirty="0" err="1">
                <a:solidFill>
                  <a:schemeClr val="dk1"/>
                </a:solidFill>
                <a:latin typeface="+mn-lt"/>
              </a:rPr>
              <a:t>lainnya</a:t>
            </a:r>
            <a:r>
              <a:rPr lang="en-US" sz="1200" dirty="0">
                <a:solidFill>
                  <a:schemeClr val="dk1"/>
                </a:solidFill>
                <a:latin typeface="+mn-lt"/>
              </a:rPr>
              <a:t> </a:t>
            </a:r>
            <a:r>
              <a:rPr lang="en-US" sz="1200" dirty="0" err="1">
                <a:solidFill>
                  <a:schemeClr val="dk1"/>
                </a:solidFill>
                <a:latin typeface="+mn-lt"/>
              </a:rPr>
              <a:t>hanya</a:t>
            </a:r>
            <a:r>
              <a:rPr lang="en-US" sz="1200" dirty="0">
                <a:solidFill>
                  <a:schemeClr val="dk1"/>
                </a:solidFill>
                <a:latin typeface="+mn-lt"/>
              </a:rPr>
              <a:t> </a:t>
            </a:r>
            <a:r>
              <a:rPr lang="en-US" sz="1200" dirty="0" err="1">
                <a:solidFill>
                  <a:schemeClr val="dk1"/>
                </a:solidFill>
                <a:latin typeface="+mn-lt"/>
              </a:rPr>
              <a:t>sedikit</a:t>
            </a:r>
            <a:r>
              <a:rPr lang="en-US" sz="1200" dirty="0">
                <a:solidFill>
                  <a:schemeClr val="dk1"/>
                </a:solidFill>
                <a:latin typeface="+mn-lt"/>
              </a:rPr>
              <a:t> total spending yang </a:t>
            </a:r>
            <a:r>
              <a:rPr lang="en-US" sz="1200" dirty="0" err="1">
                <a:solidFill>
                  <a:schemeClr val="dk1"/>
                </a:solidFill>
                <a:latin typeface="+mn-lt"/>
              </a:rPr>
              <a:t>dilakukan</a:t>
            </a:r>
            <a:r>
              <a:rPr lang="en-US" sz="1200" dirty="0">
                <a:solidFill>
                  <a:schemeClr val="dk1"/>
                </a:solidFill>
                <a:latin typeface="+mn-lt"/>
              </a:rPr>
              <a:t>. Pada </a:t>
            </a:r>
            <a:r>
              <a:rPr lang="en-US" sz="1200" dirty="0" err="1">
                <a:solidFill>
                  <a:schemeClr val="dk1"/>
                </a:solidFill>
                <a:latin typeface="+mn-lt"/>
              </a:rPr>
              <a:t>variasi</a:t>
            </a:r>
            <a:r>
              <a:rPr lang="en-US" sz="1200" dirty="0">
                <a:solidFill>
                  <a:schemeClr val="dk1"/>
                </a:solidFill>
                <a:latin typeface="+mn-lt"/>
              </a:rPr>
              <a:t> </a:t>
            </a:r>
            <a:r>
              <a:rPr lang="en-US" sz="1200" dirty="0" err="1">
                <a:solidFill>
                  <a:schemeClr val="dk1"/>
                </a:solidFill>
                <a:latin typeface="+mn-lt"/>
              </a:rPr>
              <a:t>ini</a:t>
            </a:r>
            <a:r>
              <a:rPr lang="en-US" sz="1200" dirty="0">
                <a:solidFill>
                  <a:schemeClr val="dk1"/>
                </a:solidFill>
                <a:latin typeface="+mn-lt"/>
              </a:rPr>
              <a:t> </a:t>
            </a:r>
            <a:r>
              <a:rPr lang="en-US" sz="1200" dirty="0" err="1">
                <a:solidFill>
                  <a:schemeClr val="dk1"/>
                </a:solidFill>
                <a:latin typeface="+mn-lt"/>
              </a:rPr>
              <a:t>bisa</a:t>
            </a:r>
            <a:r>
              <a:rPr lang="en-US" sz="1200" dirty="0">
                <a:solidFill>
                  <a:schemeClr val="dk1"/>
                </a:solidFill>
                <a:latin typeface="+mn-lt"/>
              </a:rPr>
              <a:t> </a:t>
            </a:r>
            <a:r>
              <a:rPr lang="en-US" sz="1200" dirty="0" err="1">
                <a:solidFill>
                  <a:schemeClr val="dk1"/>
                </a:solidFill>
                <a:latin typeface="+mn-lt"/>
              </a:rPr>
              <a:t>dilakukan</a:t>
            </a:r>
            <a:r>
              <a:rPr lang="en-US" sz="1200" dirty="0">
                <a:solidFill>
                  <a:schemeClr val="dk1"/>
                </a:solidFill>
                <a:latin typeface="+mn-lt"/>
              </a:rPr>
              <a:t> market campaign </a:t>
            </a:r>
            <a:r>
              <a:rPr lang="en-US" sz="1200" dirty="0" err="1">
                <a:solidFill>
                  <a:schemeClr val="dk1"/>
                </a:solidFill>
                <a:latin typeface="+mn-lt"/>
              </a:rPr>
              <a:t>berupa</a:t>
            </a:r>
            <a:r>
              <a:rPr lang="en-US" sz="1200" dirty="0">
                <a:solidFill>
                  <a:schemeClr val="dk1"/>
                </a:solidFill>
                <a:latin typeface="+mn-lt"/>
              </a:rPr>
              <a:t> </a:t>
            </a:r>
            <a:r>
              <a:rPr lang="en-US" sz="1200" dirty="0" err="1">
                <a:solidFill>
                  <a:schemeClr val="dk1"/>
                </a:solidFill>
                <a:latin typeface="+mn-lt"/>
              </a:rPr>
              <a:t>penawaran</a:t>
            </a:r>
            <a:r>
              <a:rPr lang="en-US" sz="1200" dirty="0">
                <a:solidFill>
                  <a:schemeClr val="dk1"/>
                </a:solidFill>
                <a:latin typeface="+mn-lt"/>
              </a:rPr>
              <a:t> </a:t>
            </a:r>
            <a:r>
              <a:rPr lang="en-US" sz="1200" dirty="0" err="1">
                <a:solidFill>
                  <a:schemeClr val="dk1"/>
                </a:solidFill>
                <a:latin typeface="+mn-lt"/>
              </a:rPr>
              <a:t>produk</a:t>
            </a:r>
            <a:r>
              <a:rPr lang="en-US" sz="1200" dirty="0">
                <a:solidFill>
                  <a:schemeClr val="dk1"/>
                </a:solidFill>
                <a:latin typeface="+mn-lt"/>
              </a:rPr>
              <a:t>, </a:t>
            </a:r>
            <a:r>
              <a:rPr lang="en-US" sz="1200" dirty="0" err="1">
                <a:solidFill>
                  <a:schemeClr val="dk1"/>
                </a:solidFill>
                <a:latin typeface="+mn-lt"/>
              </a:rPr>
              <a:t>diskon</a:t>
            </a:r>
            <a:r>
              <a:rPr lang="en-US" sz="1200" dirty="0">
                <a:solidFill>
                  <a:schemeClr val="dk1"/>
                </a:solidFill>
                <a:latin typeface="+mn-lt"/>
              </a:rPr>
              <a:t> </a:t>
            </a:r>
            <a:r>
              <a:rPr lang="en-US" sz="1200" dirty="0" err="1">
                <a:solidFill>
                  <a:schemeClr val="dk1"/>
                </a:solidFill>
                <a:latin typeface="+mn-lt"/>
              </a:rPr>
              <a:t>atau</a:t>
            </a:r>
            <a:r>
              <a:rPr lang="en-US" sz="1200" dirty="0">
                <a:solidFill>
                  <a:schemeClr val="dk1"/>
                </a:solidFill>
                <a:latin typeface="+mn-lt"/>
              </a:rPr>
              <a:t> promo agar </a:t>
            </a:r>
            <a:r>
              <a:rPr lang="en-US" sz="1200" dirty="0" err="1">
                <a:solidFill>
                  <a:schemeClr val="dk1"/>
                </a:solidFill>
                <a:latin typeface="+mn-lt"/>
              </a:rPr>
              <a:t>menaikkan</a:t>
            </a:r>
            <a:r>
              <a:rPr lang="en-US" sz="1200" dirty="0">
                <a:solidFill>
                  <a:schemeClr val="dk1"/>
                </a:solidFill>
                <a:latin typeface="+mn-lt"/>
              </a:rPr>
              <a:t> </a:t>
            </a:r>
            <a:r>
              <a:rPr lang="en-US" sz="1200" dirty="0" err="1">
                <a:solidFill>
                  <a:schemeClr val="dk1"/>
                </a:solidFill>
                <a:latin typeface="+mn-lt"/>
              </a:rPr>
              <a:t>minat</a:t>
            </a:r>
            <a:r>
              <a:rPr lang="en-US" sz="1200" dirty="0">
                <a:solidFill>
                  <a:schemeClr val="dk1"/>
                </a:solidFill>
                <a:latin typeface="+mn-lt"/>
              </a:rPr>
              <a:t> customer </a:t>
            </a:r>
            <a:r>
              <a:rPr lang="en-US" sz="1200" dirty="0" err="1">
                <a:solidFill>
                  <a:schemeClr val="dk1"/>
                </a:solidFill>
                <a:latin typeface="+mn-lt"/>
              </a:rPr>
              <a:t>untuk</a:t>
            </a:r>
            <a:r>
              <a:rPr lang="en-US" sz="1200" dirty="0">
                <a:solidFill>
                  <a:schemeClr val="dk1"/>
                </a:solidFill>
                <a:latin typeface="+mn-lt"/>
              </a:rPr>
              <a:t> </a:t>
            </a:r>
            <a:r>
              <a:rPr lang="en-US" sz="1200" dirty="0" err="1">
                <a:solidFill>
                  <a:schemeClr val="dk1"/>
                </a:solidFill>
                <a:latin typeface="+mn-lt"/>
              </a:rPr>
              <a:t>melakukan</a:t>
            </a:r>
            <a:r>
              <a:rPr lang="en-US" sz="1200" dirty="0">
                <a:solidFill>
                  <a:schemeClr val="dk1"/>
                </a:solidFill>
                <a:latin typeface="+mn-lt"/>
              </a:rPr>
              <a:t> </a:t>
            </a:r>
            <a:r>
              <a:rPr lang="en-US" sz="1200" dirty="0" err="1">
                <a:solidFill>
                  <a:schemeClr val="dk1"/>
                </a:solidFill>
                <a:latin typeface="+mn-lt"/>
              </a:rPr>
              <a:t>pembelian</a:t>
            </a:r>
            <a:r>
              <a:rPr lang="en-US" sz="1200" dirty="0">
                <a:solidFill>
                  <a:schemeClr val="dk1"/>
                </a:solidFill>
                <a:latin typeface="+mn-lt"/>
              </a:rPr>
              <a:t>.</a:t>
            </a:r>
          </a:p>
          <a:p>
            <a:pPr marL="171450" indent="-171450" algn="just">
              <a:buFont typeface="Arial" panose="020B0604020202020204" pitchFamily="34" charset="0"/>
              <a:buChar char="•"/>
            </a:pPr>
            <a:endParaRPr lang="en-US" sz="1200" dirty="0">
              <a:solidFill>
                <a:schemeClr val="dk1"/>
              </a:solidFill>
              <a:latin typeface="+mn-lt"/>
            </a:endParaRPr>
          </a:p>
          <a:p>
            <a:pPr marL="171450" indent="-171450" algn="just">
              <a:buFont typeface="Arial" panose="020B0604020202020204" pitchFamily="34" charset="0"/>
              <a:buChar char="•"/>
            </a:pPr>
            <a:r>
              <a:rPr lang="en-US" sz="1200" dirty="0">
                <a:solidFill>
                  <a:schemeClr val="dk1"/>
                </a:solidFill>
                <a:latin typeface="+mn-lt"/>
              </a:rPr>
              <a:t>Customer </a:t>
            </a:r>
            <a:r>
              <a:rPr lang="en-US" sz="1200" dirty="0" err="1">
                <a:solidFill>
                  <a:schemeClr val="dk1"/>
                </a:solidFill>
                <a:latin typeface="+mn-lt"/>
              </a:rPr>
              <a:t>dengan</a:t>
            </a:r>
            <a:r>
              <a:rPr lang="en-US" sz="1200" dirty="0">
                <a:solidFill>
                  <a:schemeClr val="dk1"/>
                </a:solidFill>
                <a:latin typeface="+mn-lt"/>
              </a:rPr>
              <a:t> </a:t>
            </a:r>
            <a:r>
              <a:rPr lang="en-US" sz="1200" b="1" dirty="0" err="1">
                <a:solidFill>
                  <a:schemeClr val="dk1"/>
                </a:solidFill>
                <a:latin typeface="+mn-lt"/>
              </a:rPr>
              <a:t>pendapatan</a:t>
            </a:r>
            <a:r>
              <a:rPr lang="en-US" sz="1200" b="1" dirty="0">
                <a:solidFill>
                  <a:schemeClr val="dk1"/>
                </a:solidFill>
                <a:latin typeface="+mn-lt"/>
              </a:rPr>
              <a:t> </a:t>
            </a:r>
            <a:r>
              <a:rPr lang="en-US" sz="1200" b="1" dirty="0" err="1">
                <a:solidFill>
                  <a:schemeClr val="dk1"/>
                </a:solidFill>
                <a:latin typeface="+mn-lt"/>
              </a:rPr>
              <a:t>diatas</a:t>
            </a:r>
            <a:r>
              <a:rPr lang="en-US" sz="1200" b="1" dirty="0">
                <a:solidFill>
                  <a:schemeClr val="dk1"/>
                </a:solidFill>
                <a:latin typeface="+mn-lt"/>
              </a:rPr>
              <a:t> (IDR) 60 </a:t>
            </a:r>
            <a:r>
              <a:rPr lang="en-US" sz="1200" b="1" dirty="0" err="1">
                <a:solidFill>
                  <a:schemeClr val="dk1"/>
                </a:solidFill>
                <a:latin typeface="+mn-lt"/>
              </a:rPr>
              <a:t>juta</a:t>
            </a:r>
            <a:r>
              <a:rPr lang="en-US" sz="1200" dirty="0">
                <a:solidFill>
                  <a:schemeClr val="dk1"/>
                </a:solidFill>
                <a:latin typeface="+mn-lt"/>
              </a:rPr>
              <a:t> rata-rata </a:t>
            </a:r>
            <a:r>
              <a:rPr lang="en-US" sz="1200" dirty="0" err="1">
                <a:solidFill>
                  <a:schemeClr val="dk1"/>
                </a:solidFill>
                <a:latin typeface="+mn-lt"/>
              </a:rPr>
              <a:t>memliki</a:t>
            </a:r>
            <a:r>
              <a:rPr lang="en-US" sz="1200" dirty="0">
                <a:solidFill>
                  <a:schemeClr val="dk1"/>
                </a:solidFill>
                <a:latin typeface="+mn-lt"/>
              </a:rPr>
              <a:t> total spending yang </a:t>
            </a:r>
            <a:r>
              <a:rPr lang="en-US" sz="1200" dirty="0" err="1">
                <a:solidFill>
                  <a:schemeClr val="dk1"/>
                </a:solidFill>
                <a:latin typeface="+mn-lt"/>
              </a:rPr>
              <a:t>tinggi</a:t>
            </a:r>
            <a:r>
              <a:rPr lang="en-US" sz="1200" dirty="0">
                <a:solidFill>
                  <a:schemeClr val="dk1"/>
                </a:solidFill>
                <a:latin typeface="+mn-lt"/>
              </a:rPr>
              <a:t>. Pada </a:t>
            </a:r>
            <a:r>
              <a:rPr lang="en-US" sz="1200" dirty="0" err="1">
                <a:solidFill>
                  <a:schemeClr val="dk1"/>
                </a:solidFill>
                <a:latin typeface="+mn-lt"/>
              </a:rPr>
              <a:t>variasi</a:t>
            </a:r>
            <a:r>
              <a:rPr lang="en-US" sz="1200" dirty="0">
                <a:solidFill>
                  <a:schemeClr val="dk1"/>
                </a:solidFill>
                <a:latin typeface="+mn-lt"/>
              </a:rPr>
              <a:t> </a:t>
            </a:r>
            <a:r>
              <a:rPr lang="en-US" sz="1200" dirty="0" err="1">
                <a:solidFill>
                  <a:schemeClr val="dk1"/>
                </a:solidFill>
                <a:latin typeface="+mn-lt"/>
              </a:rPr>
              <a:t>ini</a:t>
            </a:r>
            <a:r>
              <a:rPr lang="en-US" sz="1200" dirty="0">
                <a:solidFill>
                  <a:schemeClr val="dk1"/>
                </a:solidFill>
                <a:latin typeface="+mn-lt"/>
              </a:rPr>
              <a:t> </a:t>
            </a:r>
            <a:r>
              <a:rPr lang="en-US" sz="1200" dirty="0" err="1">
                <a:solidFill>
                  <a:schemeClr val="dk1"/>
                </a:solidFill>
                <a:latin typeface="+mn-lt"/>
              </a:rPr>
              <a:t>bisa</a:t>
            </a:r>
            <a:r>
              <a:rPr lang="en-US" sz="1200" dirty="0">
                <a:solidFill>
                  <a:schemeClr val="dk1"/>
                </a:solidFill>
                <a:latin typeface="+mn-lt"/>
              </a:rPr>
              <a:t> </a:t>
            </a:r>
            <a:r>
              <a:rPr lang="en-US" sz="1200" dirty="0" err="1">
                <a:solidFill>
                  <a:schemeClr val="dk1"/>
                </a:solidFill>
                <a:latin typeface="+mn-lt"/>
              </a:rPr>
              <a:t>dilakukan</a:t>
            </a:r>
            <a:r>
              <a:rPr lang="en-US" sz="1200" dirty="0">
                <a:solidFill>
                  <a:schemeClr val="dk1"/>
                </a:solidFill>
                <a:latin typeface="+mn-lt"/>
              </a:rPr>
              <a:t> marketing campaign </a:t>
            </a:r>
            <a:r>
              <a:rPr lang="en-US" sz="1200" dirty="0" err="1">
                <a:solidFill>
                  <a:schemeClr val="dk1"/>
                </a:solidFill>
                <a:latin typeface="+mn-lt"/>
              </a:rPr>
              <a:t>berupa</a:t>
            </a:r>
            <a:r>
              <a:rPr lang="en-US" sz="1200" dirty="0">
                <a:solidFill>
                  <a:schemeClr val="dk1"/>
                </a:solidFill>
                <a:latin typeface="+mn-lt"/>
              </a:rPr>
              <a:t> </a:t>
            </a:r>
            <a:r>
              <a:rPr lang="en-US" sz="1200" dirty="0" err="1">
                <a:solidFill>
                  <a:schemeClr val="dk1"/>
                </a:solidFill>
                <a:latin typeface="+mn-lt"/>
              </a:rPr>
              <a:t>fasilitas</a:t>
            </a:r>
            <a:r>
              <a:rPr lang="en-US" sz="1200" dirty="0">
                <a:solidFill>
                  <a:schemeClr val="dk1"/>
                </a:solidFill>
                <a:latin typeface="+mn-lt"/>
              </a:rPr>
              <a:t> </a:t>
            </a:r>
            <a:r>
              <a:rPr lang="en-US" sz="1200" dirty="0" err="1">
                <a:solidFill>
                  <a:schemeClr val="dk1"/>
                </a:solidFill>
                <a:latin typeface="+mn-lt"/>
              </a:rPr>
              <a:t>layanan</a:t>
            </a:r>
            <a:r>
              <a:rPr lang="en-US" sz="1200" dirty="0">
                <a:solidFill>
                  <a:schemeClr val="dk1"/>
                </a:solidFill>
                <a:latin typeface="+mn-lt"/>
              </a:rPr>
              <a:t> </a:t>
            </a:r>
            <a:r>
              <a:rPr lang="en-US" sz="1200" dirty="0" err="1">
                <a:solidFill>
                  <a:schemeClr val="dk1"/>
                </a:solidFill>
                <a:latin typeface="+mn-lt"/>
              </a:rPr>
              <a:t>ekslusif</a:t>
            </a:r>
            <a:r>
              <a:rPr lang="en-US" sz="1200" dirty="0">
                <a:solidFill>
                  <a:schemeClr val="dk1"/>
                </a:solidFill>
                <a:latin typeface="+mn-lt"/>
              </a:rPr>
              <a:t> </a:t>
            </a:r>
            <a:r>
              <a:rPr lang="en-US" sz="1200" dirty="0" err="1">
                <a:solidFill>
                  <a:schemeClr val="dk1"/>
                </a:solidFill>
                <a:latin typeface="+mn-lt"/>
              </a:rPr>
              <a:t>atau</a:t>
            </a:r>
            <a:r>
              <a:rPr lang="en-US" sz="1200" dirty="0">
                <a:solidFill>
                  <a:schemeClr val="dk1"/>
                </a:solidFill>
                <a:latin typeface="+mn-lt"/>
              </a:rPr>
              <a:t> </a:t>
            </a:r>
            <a:r>
              <a:rPr lang="en-US" sz="1200" dirty="0" err="1">
                <a:solidFill>
                  <a:schemeClr val="dk1"/>
                </a:solidFill>
                <a:latin typeface="+mn-lt"/>
              </a:rPr>
              <a:t>penawaran</a:t>
            </a:r>
            <a:r>
              <a:rPr lang="en-US" sz="1200" dirty="0">
                <a:solidFill>
                  <a:schemeClr val="dk1"/>
                </a:solidFill>
                <a:latin typeface="+mn-lt"/>
              </a:rPr>
              <a:t> </a:t>
            </a:r>
            <a:r>
              <a:rPr lang="en-US" sz="1200" dirty="0" err="1">
                <a:solidFill>
                  <a:schemeClr val="dk1"/>
                </a:solidFill>
                <a:latin typeface="+mn-lt"/>
              </a:rPr>
              <a:t>produk</a:t>
            </a:r>
            <a:r>
              <a:rPr lang="en-US" sz="1200" dirty="0">
                <a:solidFill>
                  <a:schemeClr val="dk1"/>
                </a:solidFill>
                <a:latin typeface="+mn-lt"/>
              </a:rPr>
              <a:t> </a:t>
            </a:r>
            <a:r>
              <a:rPr lang="en-US" sz="1200" dirty="0" err="1">
                <a:solidFill>
                  <a:schemeClr val="dk1"/>
                </a:solidFill>
                <a:latin typeface="+mn-lt"/>
              </a:rPr>
              <a:t>permium</a:t>
            </a:r>
            <a:r>
              <a:rPr lang="en-US" sz="1200" dirty="0">
                <a:solidFill>
                  <a:schemeClr val="dk1"/>
                </a:solidFill>
                <a:latin typeface="+mn-lt"/>
              </a:rPr>
              <a:t> </a:t>
            </a:r>
            <a:r>
              <a:rPr lang="en-US" sz="1200" dirty="0" err="1">
                <a:solidFill>
                  <a:schemeClr val="dk1"/>
                </a:solidFill>
                <a:latin typeface="+mn-lt"/>
              </a:rPr>
              <a:t>untuk</a:t>
            </a:r>
            <a:r>
              <a:rPr lang="en-US" sz="1200" dirty="0">
                <a:solidFill>
                  <a:schemeClr val="dk1"/>
                </a:solidFill>
                <a:latin typeface="+mn-lt"/>
              </a:rPr>
              <a:t> </a:t>
            </a:r>
            <a:r>
              <a:rPr lang="en-US" sz="1200" dirty="0" err="1">
                <a:solidFill>
                  <a:schemeClr val="dk1"/>
                </a:solidFill>
                <a:latin typeface="+mn-lt"/>
              </a:rPr>
              <a:t>meningkatkan</a:t>
            </a:r>
            <a:r>
              <a:rPr lang="en-US" sz="1200" dirty="0">
                <a:solidFill>
                  <a:schemeClr val="dk1"/>
                </a:solidFill>
                <a:latin typeface="+mn-lt"/>
              </a:rPr>
              <a:t> </a:t>
            </a:r>
            <a:r>
              <a:rPr lang="en-US" sz="1200" dirty="0" err="1">
                <a:solidFill>
                  <a:schemeClr val="dk1"/>
                </a:solidFill>
                <a:latin typeface="+mn-lt"/>
              </a:rPr>
              <a:t>loyalitas</a:t>
            </a:r>
            <a:r>
              <a:rPr lang="en-US" sz="1200" dirty="0">
                <a:solidFill>
                  <a:schemeClr val="dk1"/>
                </a:solidFill>
                <a:latin typeface="+mn-lt"/>
              </a:rPr>
              <a:t> </a:t>
            </a:r>
            <a:r>
              <a:rPr lang="en-US" sz="1200" dirty="0" err="1">
                <a:solidFill>
                  <a:schemeClr val="dk1"/>
                </a:solidFill>
                <a:latin typeface="+mn-lt"/>
              </a:rPr>
              <a:t>dari</a:t>
            </a:r>
            <a:r>
              <a:rPr lang="en-US" sz="1200" dirty="0">
                <a:solidFill>
                  <a:schemeClr val="dk1"/>
                </a:solidFill>
                <a:latin typeface="+mn-lt"/>
              </a:rPr>
              <a:t> customer.</a:t>
            </a:r>
            <a:endParaRPr lang="en-US" sz="1200" b="0" i="0" dirty="0">
              <a:solidFill>
                <a:srgbClr val="212121"/>
              </a:solidFill>
              <a:effectLst/>
              <a:latin typeface="+mn-lt"/>
            </a:endParaRPr>
          </a:p>
        </p:txBody>
      </p:sp>
      <p:pic>
        <p:nvPicPr>
          <p:cNvPr id="2052" name="Picture 4">
            <a:extLst>
              <a:ext uri="{FF2B5EF4-FFF2-40B4-BE49-F238E27FC236}">
                <a16:creationId xmlns:a16="http://schemas.microsoft.com/office/drawing/2014/main" id="{9193D02A-B41F-DB22-EDDF-AC51B6837B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631" y="853887"/>
            <a:ext cx="3836269" cy="395215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9271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Cleaning &amp; Preprocessing</a:t>
            </a:r>
            <a:endParaRPr b="1" i="1" dirty="0"/>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sp>
        <p:nvSpPr>
          <p:cNvPr id="4" name="TextBox 3">
            <a:extLst>
              <a:ext uri="{FF2B5EF4-FFF2-40B4-BE49-F238E27FC236}">
                <a16:creationId xmlns:a16="http://schemas.microsoft.com/office/drawing/2014/main" id="{3ECBC618-8059-2EA1-26E9-EAA7605B41FC}"/>
              </a:ext>
            </a:extLst>
          </p:cNvPr>
          <p:cNvSpPr txBox="1"/>
          <p:nvPr/>
        </p:nvSpPr>
        <p:spPr>
          <a:xfrm>
            <a:off x="361950" y="923925"/>
            <a:ext cx="2200275" cy="307777"/>
          </a:xfrm>
          <a:prstGeom prst="rect">
            <a:avLst/>
          </a:prstGeom>
          <a:solidFill>
            <a:schemeClr val="accent5"/>
          </a:solidFill>
          <a:ln>
            <a:solidFill>
              <a:schemeClr val="accent5"/>
            </a:solidFill>
          </a:ln>
        </p:spPr>
        <p:txBody>
          <a:bodyPr wrap="square" rtlCol="0">
            <a:spAutoFit/>
          </a:bodyPr>
          <a:lstStyle/>
          <a:p>
            <a:pPr algn="ctr"/>
            <a:r>
              <a:rPr lang="en-US" dirty="0">
                <a:solidFill>
                  <a:schemeClr val="bg1"/>
                </a:solidFill>
              </a:rPr>
              <a:t>Handling Missing Value </a:t>
            </a:r>
          </a:p>
        </p:txBody>
      </p:sp>
      <p:sp>
        <p:nvSpPr>
          <p:cNvPr id="6" name="TextBox 5">
            <a:extLst>
              <a:ext uri="{FF2B5EF4-FFF2-40B4-BE49-F238E27FC236}">
                <a16:creationId xmlns:a16="http://schemas.microsoft.com/office/drawing/2014/main" id="{01A82058-5FE5-07E2-FF1C-895B10B123E8}"/>
              </a:ext>
            </a:extLst>
          </p:cNvPr>
          <p:cNvSpPr txBox="1"/>
          <p:nvPr/>
        </p:nvSpPr>
        <p:spPr>
          <a:xfrm>
            <a:off x="361950" y="1323632"/>
            <a:ext cx="2200275" cy="461665"/>
          </a:xfrm>
          <a:prstGeom prst="rect">
            <a:avLst/>
          </a:prstGeom>
          <a:noFill/>
        </p:spPr>
        <p:txBody>
          <a:bodyPr wrap="square">
            <a:spAutoFit/>
          </a:bodyPr>
          <a:lstStyle/>
          <a:p>
            <a:pPr marL="285750" indent="-285750" algn="l">
              <a:buFont typeface="Arial" panose="020B0604020202020204" pitchFamily="34" charset="0"/>
              <a:buChar char="•"/>
            </a:pPr>
            <a:r>
              <a:rPr lang="en-US" sz="1200" dirty="0" err="1">
                <a:solidFill>
                  <a:srgbClr val="212121"/>
                </a:solidFill>
                <a:latin typeface="+mn-lt"/>
              </a:rPr>
              <a:t>Menghapus</a:t>
            </a:r>
            <a:r>
              <a:rPr lang="en-US" sz="1200" dirty="0">
                <a:solidFill>
                  <a:srgbClr val="212121"/>
                </a:solidFill>
                <a:latin typeface="+mn-lt"/>
              </a:rPr>
              <a:t> null value pada </a:t>
            </a:r>
            <a:r>
              <a:rPr lang="en-US" sz="1200" dirty="0" err="1">
                <a:solidFill>
                  <a:srgbClr val="212121"/>
                </a:solidFill>
                <a:latin typeface="+mn-lt"/>
              </a:rPr>
              <a:t>kolom</a:t>
            </a:r>
            <a:r>
              <a:rPr lang="en-US" sz="1200" dirty="0">
                <a:solidFill>
                  <a:srgbClr val="212121"/>
                </a:solidFill>
                <a:latin typeface="+mn-lt"/>
              </a:rPr>
              <a:t> </a:t>
            </a:r>
            <a:r>
              <a:rPr lang="en-US" sz="1200" b="1" dirty="0">
                <a:solidFill>
                  <a:srgbClr val="212121"/>
                </a:solidFill>
                <a:latin typeface="+mn-lt"/>
              </a:rPr>
              <a:t>income</a:t>
            </a:r>
            <a:endParaRPr lang="en-US" sz="1200" i="0" dirty="0">
              <a:solidFill>
                <a:srgbClr val="212121"/>
              </a:solidFill>
              <a:effectLst/>
              <a:latin typeface="+mn-lt"/>
            </a:endParaRPr>
          </a:p>
        </p:txBody>
      </p:sp>
      <p:sp>
        <p:nvSpPr>
          <p:cNvPr id="8" name="TextBox 7">
            <a:extLst>
              <a:ext uri="{FF2B5EF4-FFF2-40B4-BE49-F238E27FC236}">
                <a16:creationId xmlns:a16="http://schemas.microsoft.com/office/drawing/2014/main" id="{D9282D89-1E70-71E9-C01A-1D14E2B849F5}"/>
              </a:ext>
            </a:extLst>
          </p:cNvPr>
          <p:cNvSpPr txBox="1"/>
          <p:nvPr/>
        </p:nvSpPr>
        <p:spPr>
          <a:xfrm>
            <a:off x="3238498" y="909637"/>
            <a:ext cx="2200275" cy="319088"/>
          </a:xfrm>
          <a:prstGeom prst="rect">
            <a:avLst/>
          </a:prstGeom>
          <a:solidFill>
            <a:schemeClr val="accent5"/>
          </a:solidFill>
          <a:ln>
            <a:solidFill>
              <a:schemeClr val="accent5"/>
            </a:solidFill>
          </a:ln>
        </p:spPr>
        <p:txBody>
          <a:bodyPr wrap="square" rtlCol="0">
            <a:spAutoFit/>
          </a:bodyPr>
          <a:lstStyle/>
          <a:p>
            <a:pPr algn="ctr"/>
            <a:r>
              <a:rPr lang="en-US" dirty="0">
                <a:solidFill>
                  <a:schemeClr val="bg1"/>
                </a:solidFill>
              </a:rPr>
              <a:t>Handling Outlier</a:t>
            </a:r>
          </a:p>
        </p:txBody>
      </p:sp>
      <p:sp>
        <p:nvSpPr>
          <p:cNvPr id="13" name="TextBox 12">
            <a:extLst>
              <a:ext uri="{FF2B5EF4-FFF2-40B4-BE49-F238E27FC236}">
                <a16:creationId xmlns:a16="http://schemas.microsoft.com/office/drawing/2014/main" id="{FF842B83-B454-468D-691A-57A4F87E80EA}"/>
              </a:ext>
            </a:extLst>
          </p:cNvPr>
          <p:cNvSpPr txBox="1"/>
          <p:nvPr/>
        </p:nvSpPr>
        <p:spPr>
          <a:xfrm>
            <a:off x="3238497" y="1323631"/>
            <a:ext cx="2200275" cy="461665"/>
          </a:xfrm>
          <a:prstGeom prst="rect">
            <a:avLst/>
          </a:prstGeom>
          <a:noFill/>
        </p:spPr>
        <p:txBody>
          <a:bodyPr wrap="square">
            <a:spAutoFit/>
          </a:bodyPr>
          <a:lstStyle/>
          <a:p>
            <a:pPr marL="285750" indent="-285750" algn="l">
              <a:buFont typeface="Arial" panose="020B0604020202020204" pitchFamily="34" charset="0"/>
              <a:buChar char="•"/>
            </a:pPr>
            <a:r>
              <a:rPr lang="en-US" sz="1200" dirty="0">
                <a:solidFill>
                  <a:srgbClr val="212121"/>
                </a:solidFill>
                <a:latin typeface="+mn-lt"/>
              </a:rPr>
              <a:t>Filtering outlier </a:t>
            </a:r>
            <a:r>
              <a:rPr lang="en-US" sz="1200" dirty="0" err="1">
                <a:solidFill>
                  <a:srgbClr val="212121"/>
                </a:solidFill>
                <a:latin typeface="+mn-lt"/>
              </a:rPr>
              <a:t>dengan</a:t>
            </a:r>
            <a:r>
              <a:rPr lang="en-US" sz="1200" dirty="0">
                <a:solidFill>
                  <a:srgbClr val="212121"/>
                </a:solidFill>
                <a:latin typeface="+mn-lt"/>
              </a:rPr>
              <a:t> IQR</a:t>
            </a:r>
            <a:endParaRPr lang="en-US" sz="1200" i="0" dirty="0">
              <a:solidFill>
                <a:srgbClr val="212121"/>
              </a:solidFill>
              <a:effectLst/>
              <a:latin typeface="+mn-lt"/>
            </a:endParaRPr>
          </a:p>
        </p:txBody>
      </p:sp>
      <p:sp>
        <p:nvSpPr>
          <p:cNvPr id="14" name="TextBox 13">
            <a:extLst>
              <a:ext uri="{FF2B5EF4-FFF2-40B4-BE49-F238E27FC236}">
                <a16:creationId xmlns:a16="http://schemas.microsoft.com/office/drawing/2014/main" id="{C7905D6B-4577-6123-DE8C-213CDB208B1B}"/>
              </a:ext>
            </a:extLst>
          </p:cNvPr>
          <p:cNvSpPr txBox="1"/>
          <p:nvPr/>
        </p:nvSpPr>
        <p:spPr>
          <a:xfrm>
            <a:off x="6115046" y="909637"/>
            <a:ext cx="2486026" cy="307777"/>
          </a:xfrm>
          <a:prstGeom prst="rect">
            <a:avLst/>
          </a:prstGeom>
          <a:solidFill>
            <a:schemeClr val="accent5"/>
          </a:solidFill>
          <a:ln>
            <a:solidFill>
              <a:schemeClr val="accent5"/>
            </a:solidFill>
          </a:ln>
        </p:spPr>
        <p:txBody>
          <a:bodyPr wrap="square" rtlCol="0">
            <a:spAutoFit/>
          </a:bodyPr>
          <a:lstStyle/>
          <a:p>
            <a:pPr algn="ctr"/>
            <a:r>
              <a:rPr lang="en-US" dirty="0">
                <a:solidFill>
                  <a:schemeClr val="bg1"/>
                </a:solidFill>
              </a:rPr>
              <a:t>Handling Inappropriate Value</a:t>
            </a:r>
          </a:p>
        </p:txBody>
      </p:sp>
      <p:sp>
        <p:nvSpPr>
          <p:cNvPr id="17" name="TextBox 16">
            <a:extLst>
              <a:ext uri="{FF2B5EF4-FFF2-40B4-BE49-F238E27FC236}">
                <a16:creationId xmlns:a16="http://schemas.microsoft.com/office/drawing/2014/main" id="{5AA48261-8184-57E3-F79F-D833F0DEF3CB}"/>
              </a:ext>
            </a:extLst>
          </p:cNvPr>
          <p:cNvSpPr txBox="1"/>
          <p:nvPr/>
        </p:nvSpPr>
        <p:spPr>
          <a:xfrm>
            <a:off x="6115044" y="1243013"/>
            <a:ext cx="2200275" cy="830997"/>
          </a:xfrm>
          <a:prstGeom prst="rect">
            <a:avLst/>
          </a:prstGeom>
          <a:noFill/>
        </p:spPr>
        <p:txBody>
          <a:bodyPr wrap="square">
            <a:spAutoFit/>
          </a:bodyPr>
          <a:lstStyle/>
          <a:p>
            <a:pPr marL="285750" indent="-285750" algn="l">
              <a:buFont typeface="Arial" panose="020B0604020202020204" pitchFamily="34" charset="0"/>
              <a:buChar char="•"/>
            </a:pPr>
            <a:r>
              <a:rPr lang="en-US" sz="1200" dirty="0" err="1">
                <a:solidFill>
                  <a:srgbClr val="212121"/>
                </a:solidFill>
                <a:latin typeface="+mn-lt"/>
              </a:rPr>
              <a:t>Mengubah</a:t>
            </a:r>
            <a:r>
              <a:rPr lang="en-US" sz="1200" dirty="0">
                <a:solidFill>
                  <a:srgbClr val="212121"/>
                </a:solidFill>
                <a:latin typeface="+mn-lt"/>
              </a:rPr>
              <a:t> </a:t>
            </a:r>
            <a:r>
              <a:rPr lang="en-US" sz="1200" dirty="0" err="1">
                <a:solidFill>
                  <a:srgbClr val="212121"/>
                </a:solidFill>
                <a:latin typeface="+mn-lt"/>
              </a:rPr>
              <a:t>tipe</a:t>
            </a:r>
            <a:r>
              <a:rPr lang="en-US" sz="1200" dirty="0">
                <a:solidFill>
                  <a:srgbClr val="212121"/>
                </a:solidFill>
                <a:latin typeface="+mn-lt"/>
              </a:rPr>
              <a:t> data pada feature </a:t>
            </a:r>
            <a:r>
              <a:rPr lang="en-US" sz="1200" b="1" dirty="0" err="1">
                <a:solidFill>
                  <a:srgbClr val="212121"/>
                </a:solidFill>
                <a:latin typeface="+mn-lt"/>
              </a:rPr>
              <a:t>Dt_Customer</a:t>
            </a:r>
            <a:r>
              <a:rPr lang="en-US" sz="1200" b="1" dirty="0">
                <a:solidFill>
                  <a:srgbClr val="212121"/>
                </a:solidFill>
                <a:latin typeface="+mn-lt"/>
              </a:rPr>
              <a:t> </a:t>
            </a:r>
            <a:r>
              <a:rPr lang="en-US" sz="1200" dirty="0" err="1">
                <a:solidFill>
                  <a:srgbClr val="212121"/>
                </a:solidFill>
                <a:latin typeface="+mn-lt"/>
              </a:rPr>
              <a:t>menjadi</a:t>
            </a:r>
            <a:r>
              <a:rPr lang="en-US" sz="1200" dirty="0">
                <a:solidFill>
                  <a:srgbClr val="212121"/>
                </a:solidFill>
                <a:latin typeface="+mn-lt"/>
              </a:rPr>
              <a:t> datetime64</a:t>
            </a:r>
          </a:p>
          <a:p>
            <a:pPr marL="285750" indent="-285750" algn="l">
              <a:buFont typeface="Arial" panose="020B0604020202020204" pitchFamily="34" charset="0"/>
              <a:buChar char="•"/>
            </a:pPr>
            <a:endParaRPr lang="en-US" sz="1200" dirty="0">
              <a:solidFill>
                <a:srgbClr val="212121"/>
              </a:solidFill>
              <a:latin typeface="+mn-lt"/>
            </a:endParaRPr>
          </a:p>
        </p:txBody>
      </p:sp>
      <p:sp>
        <p:nvSpPr>
          <p:cNvPr id="18" name="TextBox 17">
            <a:extLst>
              <a:ext uri="{FF2B5EF4-FFF2-40B4-BE49-F238E27FC236}">
                <a16:creationId xmlns:a16="http://schemas.microsoft.com/office/drawing/2014/main" id="{96563768-F7E8-B630-E688-2DE1AB987D50}"/>
              </a:ext>
            </a:extLst>
          </p:cNvPr>
          <p:cNvSpPr txBox="1"/>
          <p:nvPr/>
        </p:nvSpPr>
        <p:spPr>
          <a:xfrm>
            <a:off x="6115046" y="2120959"/>
            <a:ext cx="2486026" cy="307777"/>
          </a:xfrm>
          <a:prstGeom prst="rect">
            <a:avLst/>
          </a:prstGeom>
          <a:solidFill>
            <a:schemeClr val="accent5"/>
          </a:solidFill>
          <a:ln>
            <a:solidFill>
              <a:schemeClr val="accent5"/>
            </a:solidFill>
          </a:ln>
        </p:spPr>
        <p:txBody>
          <a:bodyPr wrap="square" rtlCol="0">
            <a:spAutoFit/>
          </a:bodyPr>
          <a:lstStyle/>
          <a:p>
            <a:pPr algn="ctr"/>
            <a:r>
              <a:rPr lang="en-US" dirty="0">
                <a:solidFill>
                  <a:schemeClr val="bg1"/>
                </a:solidFill>
              </a:rPr>
              <a:t>Feature Engineering</a:t>
            </a:r>
          </a:p>
        </p:txBody>
      </p:sp>
      <p:cxnSp>
        <p:nvCxnSpPr>
          <p:cNvPr id="20" name="Connector: Elbow 19">
            <a:extLst>
              <a:ext uri="{FF2B5EF4-FFF2-40B4-BE49-F238E27FC236}">
                <a16:creationId xmlns:a16="http://schemas.microsoft.com/office/drawing/2014/main" id="{B0904161-EF6F-CB05-5FB3-79EB99AAC1CE}"/>
              </a:ext>
            </a:extLst>
          </p:cNvPr>
          <p:cNvCxnSpPr>
            <a:cxnSpLocks/>
            <a:stCxn id="14" idx="3"/>
            <a:endCxn id="18" idx="3"/>
          </p:cNvCxnSpPr>
          <p:nvPr/>
        </p:nvCxnSpPr>
        <p:spPr>
          <a:xfrm>
            <a:off x="8601072" y="1063526"/>
            <a:ext cx="12700" cy="1211322"/>
          </a:xfrm>
          <a:prstGeom prst="bentConnector3">
            <a:avLst>
              <a:gd name="adj1" fmla="val 180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2D20CC2-968D-6CF4-BFFC-BCCB56950D5E}"/>
              </a:ext>
            </a:extLst>
          </p:cNvPr>
          <p:cNvCxnSpPr>
            <a:cxnSpLocks/>
            <a:stCxn id="4" idx="3"/>
            <a:endCxn id="8" idx="1"/>
          </p:cNvCxnSpPr>
          <p:nvPr/>
        </p:nvCxnSpPr>
        <p:spPr>
          <a:xfrm flipV="1">
            <a:off x="2562225" y="1069181"/>
            <a:ext cx="676273" cy="86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7628CA78-6B2F-1120-617D-A7D1BACBDE7F}"/>
              </a:ext>
            </a:extLst>
          </p:cNvPr>
          <p:cNvCxnSpPr>
            <a:stCxn id="8" idx="3"/>
            <a:endCxn id="14" idx="1"/>
          </p:cNvCxnSpPr>
          <p:nvPr/>
        </p:nvCxnSpPr>
        <p:spPr>
          <a:xfrm flipV="1">
            <a:off x="5438773" y="1063526"/>
            <a:ext cx="676273" cy="56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3B8AED8C-06DD-754D-BB80-D5BAFBEF3CFA}"/>
              </a:ext>
            </a:extLst>
          </p:cNvPr>
          <p:cNvSpPr txBox="1"/>
          <p:nvPr/>
        </p:nvSpPr>
        <p:spPr>
          <a:xfrm>
            <a:off x="6162669" y="2491223"/>
            <a:ext cx="2200275" cy="1569660"/>
          </a:xfrm>
          <a:prstGeom prst="rect">
            <a:avLst/>
          </a:prstGeom>
          <a:noFill/>
        </p:spPr>
        <p:txBody>
          <a:bodyPr wrap="square">
            <a:spAutoFit/>
          </a:bodyPr>
          <a:lstStyle/>
          <a:p>
            <a:pPr marL="285750" indent="-285750" algn="l">
              <a:buFont typeface="Arial" panose="020B0604020202020204" pitchFamily="34" charset="0"/>
              <a:buChar char="•"/>
            </a:pPr>
            <a:r>
              <a:rPr lang="en-US" sz="1200" dirty="0" err="1">
                <a:solidFill>
                  <a:srgbClr val="212121"/>
                </a:solidFill>
                <a:latin typeface="+mn-lt"/>
              </a:rPr>
              <a:t>Membuat</a:t>
            </a:r>
            <a:r>
              <a:rPr lang="en-US" sz="1200" dirty="0">
                <a:solidFill>
                  <a:srgbClr val="212121"/>
                </a:solidFill>
                <a:latin typeface="+mn-lt"/>
              </a:rPr>
              <a:t> Feature </a:t>
            </a:r>
            <a:r>
              <a:rPr lang="en-US" sz="1200" b="1" dirty="0">
                <a:solidFill>
                  <a:srgbClr val="212121"/>
                </a:solidFill>
                <a:latin typeface="+mn-lt"/>
              </a:rPr>
              <a:t>Conversion rate, Customer Age, Total Child, Total Transaction, Total Spending, Total Accepted Campaign </a:t>
            </a:r>
            <a:r>
              <a:rPr lang="en-US" sz="1200" dirty="0">
                <a:solidFill>
                  <a:srgbClr val="212121"/>
                </a:solidFill>
                <a:latin typeface="+mn-lt"/>
              </a:rPr>
              <a:t> </a:t>
            </a:r>
          </a:p>
          <a:p>
            <a:pPr marL="285750" indent="-285750" algn="l">
              <a:buFont typeface="Arial" panose="020B0604020202020204" pitchFamily="34" charset="0"/>
              <a:buChar char="•"/>
            </a:pPr>
            <a:endParaRPr lang="en-US" sz="1200" dirty="0">
              <a:solidFill>
                <a:srgbClr val="212121"/>
              </a:solidFill>
              <a:latin typeface="+mn-lt"/>
            </a:endParaRPr>
          </a:p>
        </p:txBody>
      </p:sp>
      <p:sp>
        <p:nvSpPr>
          <p:cNvPr id="28" name="TextBox 27">
            <a:extLst>
              <a:ext uri="{FF2B5EF4-FFF2-40B4-BE49-F238E27FC236}">
                <a16:creationId xmlns:a16="http://schemas.microsoft.com/office/drawing/2014/main" id="{99D62970-A454-89BC-3DDB-0D1CF91D9AE1}"/>
              </a:ext>
            </a:extLst>
          </p:cNvPr>
          <p:cNvSpPr txBox="1"/>
          <p:nvPr/>
        </p:nvSpPr>
        <p:spPr>
          <a:xfrm>
            <a:off x="3238497" y="2120959"/>
            <a:ext cx="2200275" cy="319088"/>
          </a:xfrm>
          <a:prstGeom prst="rect">
            <a:avLst/>
          </a:prstGeom>
          <a:solidFill>
            <a:schemeClr val="accent5"/>
          </a:solidFill>
          <a:ln>
            <a:solidFill>
              <a:schemeClr val="accent5"/>
            </a:solidFill>
          </a:ln>
        </p:spPr>
        <p:txBody>
          <a:bodyPr wrap="square" rtlCol="0">
            <a:spAutoFit/>
          </a:bodyPr>
          <a:lstStyle/>
          <a:p>
            <a:pPr algn="ctr"/>
            <a:r>
              <a:rPr lang="en-US" dirty="0">
                <a:solidFill>
                  <a:schemeClr val="bg1"/>
                </a:solidFill>
              </a:rPr>
              <a:t>Feature Encoding</a:t>
            </a:r>
          </a:p>
        </p:txBody>
      </p:sp>
      <p:cxnSp>
        <p:nvCxnSpPr>
          <p:cNvPr id="30" name="Straight Arrow Connector 29">
            <a:extLst>
              <a:ext uri="{FF2B5EF4-FFF2-40B4-BE49-F238E27FC236}">
                <a16:creationId xmlns:a16="http://schemas.microsoft.com/office/drawing/2014/main" id="{6E8C731F-7ECF-2677-CA46-2AEB4FF44614}"/>
              </a:ext>
            </a:extLst>
          </p:cNvPr>
          <p:cNvCxnSpPr>
            <a:stCxn id="18" idx="1"/>
            <a:endCxn id="28" idx="3"/>
          </p:cNvCxnSpPr>
          <p:nvPr/>
        </p:nvCxnSpPr>
        <p:spPr>
          <a:xfrm flipH="1">
            <a:off x="5438772" y="2274848"/>
            <a:ext cx="676274" cy="56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A646EDA-E4F7-C914-2443-FE7DC27E237D}"/>
              </a:ext>
            </a:extLst>
          </p:cNvPr>
          <p:cNvSpPr txBox="1"/>
          <p:nvPr/>
        </p:nvSpPr>
        <p:spPr>
          <a:xfrm>
            <a:off x="3238497" y="2569328"/>
            <a:ext cx="2200275" cy="461665"/>
          </a:xfrm>
          <a:prstGeom prst="rect">
            <a:avLst/>
          </a:prstGeom>
          <a:noFill/>
        </p:spPr>
        <p:txBody>
          <a:bodyPr wrap="square">
            <a:spAutoFit/>
          </a:bodyPr>
          <a:lstStyle/>
          <a:p>
            <a:pPr marL="285750" indent="-285750" algn="l">
              <a:buFont typeface="Arial" panose="020B0604020202020204" pitchFamily="34" charset="0"/>
              <a:buChar char="•"/>
            </a:pPr>
            <a:r>
              <a:rPr lang="en-US" sz="1200" dirty="0">
                <a:solidFill>
                  <a:srgbClr val="212121"/>
                </a:solidFill>
                <a:latin typeface="+mn-lt"/>
              </a:rPr>
              <a:t>Label encoding feature Education</a:t>
            </a:r>
            <a:endParaRPr lang="en-US" sz="1200" i="0" dirty="0">
              <a:solidFill>
                <a:srgbClr val="212121"/>
              </a:solidFill>
              <a:effectLst/>
              <a:latin typeface="+mn-lt"/>
            </a:endParaRPr>
          </a:p>
        </p:txBody>
      </p:sp>
      <p:sp>
        <p:nvSpPr>
          <p:cNvPr id="32" name="TextBox 31">
            <a:extLst>
              <a:ext uri="{FF2B5EF4-FFF2-40B4-BE49-F238E27FC236}">
                <a16:creationId xmlns:a16="http://schemas.microsoft.com/office/drawing/2014/main" id="{728FCB6A-F8E4-EC65-2F23-F74C366B0E42}"/>
              </a:ext>
            </a:extLst>
          </p:cNvPr>
          <p:cNvSpPr txBox="1"/>
          <p:nvPr/>
        </p:nvSpPr>
        <p:spPr>
          <a:xfrm>
            <a:off x="361950" y="2120959"/>
            <a:ext cx="2200275" cy="319088"/>
          </a:xfrm>
          <a:prstGeom prst="rect">
            <a:avLst/>
          </a:prstGeom>
          <a:solidFill>
            <a:schemeClr val="accent5"/>
          </a:solidFill>
          <a:ln>
            <a:solidFill>
              <a:schemeClr val="accent5"/>
            </a:solidFill>
          </a:ln>
        </p:spPr>
        <p:txBody>
          <a:bodyPr wrap="square" rtlCol="0">
            <a:spAutoFit/>
          </a:bodyPr>
          <a:lstStyle/>
          <a:p>
            <a:pPr algn="ctr"/>
            <a:r>
              <a:rPr lang="en-US" dirty="0">
                <a:solidFill>
                  <a:schemeClr val="bg1"/>
                </a:solidFill>
              </a:rPr>
              <a:t>Feature Selection</a:t>
            </a:r>
          </a:p>
        </p:txBody>
      </p:sp>
      <p:cxnSp>
        <p:nvCxnSpPr>
          <p:cNvPr id="34" name="Straight Arrow Connector 33">
            <a:extLst>
              <a:ext uri="{FF2B5EF4-FFF2-40B4-BE49-F238E27FC236}">
                <a16:creationId xmlns:a16="http://schemas.microsoft.com/office/drawing/2014/main" id="{4638E203-4CAF-26B8-16E6-387C0A6E8D58}"/>
              </a:ext>
            </a:extLst>
          </p:cNvPr>
          <p:cNvCxnSpPr>
            <a:stCxn id="28" idx="1"/>
            <a:endCxn id="32" idx="3"/>
          </p:cNvCxnSpPr>
          <p:nvPr/>
        </p:nvCxnSpPr>
        <p:spPr>
          <a:xfrm flipH="1">
            <a:off x="2562225" y="2280503"/>
            <a:ext cx="6762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4CB02C34-FD99-57BC-3A36-645C149B340E}"/>
              </a:ext>
            </a:extLst>
          </p:cNvPr>
          <p:cNvSpPr txBox="1"/>
          <p:nvPr/>
        </p:nvSpPr>
        <p:spPr>
          <a:xfrm>
            <a:off x="361950" y="2569328"/>
            <a:ext cx="2152650" cy="1200329"/>
          </a:xfrm>
          <a:prstGeom prst="rect">
            <a:avLst/>
          </a:prstGeom>
          <a:noFill/>
        </p:spPr>
        <p:txBody>
          <a:bodyPr wrap="square">
            <a:spAutoFit/>
          </a:bodyPr>
          <a:lstStyle/>
          <a:p>
            <a:pPr marL="171450" indent="-171450">
              <a:buFont typeface="Arial" panose="020B0604020202020204" pitchFamily="34" charset="0"/>
              <a:buChar char="•"/>
            </a:pPr>
            <a:r>
              <a:rPr lang="en-US" sz="1200" dirty="0">
                <a:latin typeface="+mn-lt"/>
              </a:rPr>
              <a:t>Drop Feature </a:t>
            </a:r>
            <a:r>
              <a:rPr lang="en-US" sz="1200" b="1" dirty="0">
                <a:latin typeface="+mn-lt"/>
              </a:rPr>
              <a:t>Unnamed: 0,  ID, </a:t>
            </a:r>
            <a:r>
              <a:rPr lang="en-US" sz="1200" b="1" dirty="0" err="1">
                <a:latin typeface="+mn-lt"/>
              </a:rPr>
              <a:t>Z_CostContact</a:t>
            </a:r>
            <a:r>
              <a:rPr lang="en-US" sz="1200" b="1" dirty="0">
                <a:latin typeface="+mn-lt"/>
              </a:rPr>
              <a:t>, </a:t>
            </a:r>
            <a:r>
              <a:rPr lang="en-US" sz="1200" b="1" dirty="0" err="1">
                <a:latin typeface="+mn-lt"/>
              </a:rPr>
              <a:t>Z_Revenue</a:t>
            </a:r>
            <a:r>
              <a:rPr lang="en-US" sz="1200" b="1" dirty="0">
                <a:latin typeface="+mn-lt"/>
              </a:rPr>
              <a:t>, Year Birth, Education, Marital Status, Age Category, Dt Customer</a:t>
            </a:r>
          </a:p>
        </p:txBody>
      </p:sp>
      <p:sp>
        <p:nvSpPr>
          <p:cNvPr id="45" name="TextBox 44">
            <a:extLst>
              <a:ext uri="{FF2B5EF4-FFF2-40B4-BE49-F238E27FC236}">
                <a16:creationId xmlns:a16="http://schemas.microsoft.com/office/drawing/2014/main" id="{C6A95B90-926E-3B18-EA6D-52899DA6D476}"/>
              </a:ext>
            </a:extLst>
          </p:cNvPr>
          <p:cNvSpPr txBox="1"/>
          <p:nvPr/>
        </p:nvSpPr>
        <p:spPr>
          <a:xfrm>
            <a:off x="361950" y="3769657"/>
            <a:ext cx="2200275" cy="319088"/>
          </a:xfrm>
          <a:prstGeom prst="rect">
            <a:avLst/>
          </a:prstGeom>
          <a:solidFill>
            <a:schemeClr val="accent5"/>
          </a:solidFill>
          <a:ln>
            <a:solidFill>
              <a:schemeClr val="accent5"/>
            </a:solidFill>
          </a:ln>
        </p:spPr>
        <p:txBody>
          <a:bodyPr wrap="square" rtlCol="0">
            <a:spAutoFit/>
          </a:bodyPr>
          <a:lstStyle/>
          <a:p>
            <a:pPr algn="ctr"/>
            <a:r>
              <a:rPr lang="en-US" dirty="0">
                <a:solidFill>
                  <a:schemeClr val="bg1"/>
                </a:solidFill>
              </a:rPr>
              <a:t>Feature Transformation</a:t>
            </a:r>
          </a:p>
        </p:txBody>
      </p:sp>
      <p:cxnSp>
        <p:nvCxnSpPr>
          <p:cNvPr id="49" name="Connector: Elbow 48">
            <a:extLst>
              <a:ext uri="{FF2B5EF4-FFF2-40B4-BE49-F238E27FC236}">
                <a16:creationId xmlns:a16="http://schemas.microsoft.com/office/drawing/2014/main" id="{BBE7BE8A-9131-0B15-0C22-8630B88DF681}"/>
              </a:ext>
            </a:extLst>
          </p:cNvPr>
          <p:cNvCxnSpPr>
            <a:stCxn id="32" idx="1"/>
            <a:endCxn id="45" idx="1"/>
          </p:cNvCxnSpPr>
          <p:nvPr/>
        </p:nvCxnSpPr>
        <p:spPr>
          <a:xfrm rot="10800000" flipV="1">
            <a:off x="361950" y="2280503"/>
            <a:ext cx="12700" cy="1648698"/>
          </a:xfrm>
          <a:prstGeom prst="bentConnector3">
            <a:avLst>
              <a:gd name="adj1" fmla="val 180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6AEF3C97-DAC7-901D-E8DD-E7399AB2322E}"/>
              </a:ext>
            </a:extLst>
          </p:cNvPr>
          <p:cNvSpPr txBox="1"/>
          <p:nvPr/>
        </p:nvSpPr>
        <p:spPr>
          <a:xfrm>
            <a:off x="374651" y="4208404"/>
            <a:ext cx="2200275" cy="461665"/>
          </a:xfrm>
          <a:prstGeom prst="rect">
            <a:avLst/>
          </a:prstGeom>
          <a:noFill/>
        </p:spPr>
        <p:txBody>
          <a:bodyPr wrap="square">
            <a:spAutoFit/>
          </a:bodyPr>
          <a:lstStyle/>
          <a:p>
            <a:pPr marL="285750" indent="-285750" algn="l">
              <a:buFont typeface="Arial" panose="020B0604020202020204" pitchFamily="34" charset="0"/>
              <a:buChar char="•"/>
            </a:pPr>
            <a:r>
              <a:rPr lang="en-US" sz="1200" dirty="0" err="1">
                <a:solidFill>
                  <a:srgbClr val="212121"/>
                </a:solidFill>
                <a:latin typeface="+mn-lt"/>
              </a:rPr>
              <a:t>Standarisasi</a:t>
            </a:r>
            <a:r>
              <a:rPr lang="en-US" sz="1200" dirty="0">
                <a:solidFill>
                  <a:srgbClr val="212121"/>
                </a:solidFill>
                <a:latin typeface="+mn-lt"/>
              </a:rPr>
              <a:t> feature </a:t>
            </a:r>
            <a:r>
              <a:rPr lang="en-US" sz="1200" dirty="0" err="1">
                <a:solidFill>
                  <a:srgbClr val="212121"/>
                </a:solidFill>
                <a:latin typeface="+mn-lt"/>
              </a:rPr>
              <a:t>numerik</a:t>
            </a:r>
            <a:endParaRPr lang="en-US" sz="1200" i="0" dirty="0">
              <a:solidFill>
                <a:srgbClr val="212121"/>
              </a:solidFill>
              <a:effectLst/>
              <a:latin typeface="+mn-lt"/>
            </a:endParaRPr>
          </a:p>
        </p:txBody>
      </p:sp>
    </p:spTree>
    <p:extLst>
      <p:ext uri="{BB962C8B-B14F-4D97-AF65-F5344CB8AC3E}">
        <p14:creationId xmlns:p14="http://schemas.microsoft.com/office/powerpoint/2010/main" val="2029320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85CB7262-73F0-B0B5-60AC-43BC338B70CD}"/>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CEA19BC3-5B9B-0275-F8E4-53903F831ECC}"/>
              </a:ext>
            </a:extLst>
          </p:cNvPr>
          <p:cNvSpPr txBox="1"/>
          <p:nvPr/>
        </p:nvSpPr>
        <p:spPr>
          <a:xfrm>
            <a:off x="4090350" y="3595303"/>
            <a:ext cx="4803220" cy="954107"/>
          </a:xfrm>
          <a:prstGeom prst="rect">
            <a:avLst/>
          </a:prstGeom>
          <a:noFill/>
        </p:spPr>
        <p:txBody>
          <a:bodyPr wrap="square">
            <a:spAutoFit/>
          </a:bodyPr>
          <a:lstStyle/>
          <a:p>
            <a:pPr marL="133350" lvl="0" indent="0" algn="just" rtl="0">
              <a:spcBef>
                <a:spcPts val="0"/>
              </a:spcBef>
              <a:spcAft>
                <a:spcPts val="0"/>
              </a:spcAft>
              <a:buClr>
                <a:schemeClr val="dk1"/>
              </a:buClr>
              <a:buSzPts val="1500"/>
              <a:buNone/>
            </a:pPr>
            <a:r>
              <a:rPr lang="en-US" sz="1400" dirty="0">
                <a:solidFill>
                  <a:schemeClr val="dk1"/>
                </a:solidFill>
                <a:latin typeface="+mn-lt"/>
              </a:rPr>
              <a:t>Elbow Method, distortion score dan </a:t>
            </a:r>
            <a:r>
              <a:rPr lang="en-US" sz="1400" dirty="0" err="1">
                <a:solidFill>
                  <a:schemeClr val="dk1"/>
                </a:solidFill>
                <a:latin typeface="+mn-lt"/>
              </a:rPr>
              <a:t>Silhoutte</a:t>
            </a:r>
            <a:r>
              <a:rPr lang="en-US" sz="1400" dirty="0">
                <a:solidFill>
                  <a:schemeClr val="dk1"/>
                </a:solidFill>
                <a:latin typeface="+mn-lt"/>
              </a:rPr>
              <a:t> score </a:t>
            </a:r>
            <a:r>
              <a:rPr lang="en-US" sz="1400" dirty="0" err="1">
                <a:solidFill>
                  <a:schemeClr val="dk1"/>
                </a:solidFill>
                <a:latin typeface="+mn-lt"/>
              </a:rPr>
              <a:t>dilakukan</a:t>
            </a:r>
            <a:r>
              <a:rPr lang="en-US" sz="1400" dirty="0">
                <a:solidFill>
                  <a:schemeClr val="dk1"/>
                </a:solidFill>
                <a:latin typeface="+mn-lt"/>
              </a:rPr>
              <a:t> </a:t>
            </a:r>
            <a:r>
              <a:rPr lang="en-US" sz="1400" dirty="0" err="1">
                <a:solidFill>
                  <a:schemeClr val="dk1"/>
                </a:solidFill>
                <a:latin typeface="+mn-lt"/>
              </a:rPr>
              <a:t>untuk</a:t>
            </a:r>
            <a:r>
              <a:rPr lang="en-US" sz="1400" dirty="0">
                <a:solidFill>
                  <a:schemeClr val="dk1"/>
                </a:solidFill>
                <a:latin typeface="+mn-lt"/>
              </a:rPr>
              <a:t> </a:t>
            </a:r>
            <a:r>
              <a:rPr lang="en-US" sz="1400" dirty="0" err="1">
                <a:solidFill>
                  <a:schemeClr val="dk1"/>
                </a:solidFill>
                <a:latin typeface="+mn-lt"/>
              </a:rPr>
              <a:t>mencari</a:t>
            </a:r>
            <a:r>
              <a:rPr lang="en-US" sz="1400" dirty="0">
                <a:solidFill>
                  <a:schemeClr val="dk1"/>
                </a:solidFill>
                <a:latin typeface="+mn-lt"/>
              </a:rPr>
              <a:t> value </a:t>
            </a:r>
            <a:r>
              <a:rPr lang="en-US" sz="1400" dirty="0" err="1">
                <a:solidFill>
                  <a:schemeClr val="dk1"/>
                </a:solidFill>
                <a:latin typeface="+mn-lt"/>
              </a:rPr>
              <a:t>terbaik</a:t>
            </a:r>
            <a:r>
              <a:rPr lang="en-US" dirty="0">
                <a:solidFill>
                  <a:schemeClr val="dk1"/>
                </a:solidFill>
                <a:latin typeface="+mn-lt"/>
              </a:rPr>
              <a:t> </a:t>
            </a:r>
            <a:r>
              <a:rPr lang="en-US" dirty="0" err="1">
                <a:solidFill>
                  <a:schemeClr val="dk1"/>
                </a:solidFill>
                <a:latin typeface="+mn-lt"/>
              </a:rPr>
              <a:t>untuk</a:t>
            </a:r>
            <a:r>
              <a:rPr lang="en-US" dirty="0">
                <a:solidFill>
                  <a:schemeClr val="dk1"/>
                </a:solidFill>
                <a:latin typeface="+mn-lt"/>
              </a:rPr>
              <a:t> </a:t>
            </a:r>
            <a:r>
              <a:rPr lang="en-US" dirty="0" err="1">
                <a:solidFill>
                  <a:schemeClr val="dk1"/>
                </a:solidFill>
                <a:latin typeface="+mn-lt"/>
              </a:rPr>
              <a:t>membagi</a:t>
            </a:r>
            <a:r>
              <a:rPr lang="en-US" dirty="0">
                <a:solidFill>
                  <a:schemeClr val="dk1"/>
                </a:solidFill>
                <a:latin typeface="+mn-lt"/>
              </a:rPr>
              <a:t> cluster, </a:t>
            </a:r>
            <a:r>
              <a:rPr lang="en-US" dirty="0" err="1">
                <a:solidFill>
                  <a:schemeClr val="dk1"/>
                </a:solidFill>
                <a:latin typeface="+mn-lt"/>
              </a:rPr>
              <a:t>dari</a:t>
            </a:r>
            <a:r>
              <a:rPr lang="en-US" dirty="0">
                <a:solidFill>
                  <a:schemeClr val="dk1"/>
                </a:solidFill>
                <a:latin typeface="+mn-lt"/>
              </a:rPr>
              <a:t> </a:t>
            </a:r>
            <a:r>
              <a:rPr lang="en-US" dirty="0" err="1">
                <a:solidFill>
                  <a:schemeClr val="dk1"/>
                </a:solidFill>
                <a:latin typeface="+mn-lt"/>
              </a:rPr>
              <a:t>analisis</a:t>
            </a:r>
            <a:r>
              <a:rPr lang="en-US" dirty="0">
                <a:solidFill>
                  <a:schemeClr val="dk1"/>
                </a:solidFill>
                <a:latin typeface="+mn-lt"/>
              </a:rPr>
              <a:t> </a:t>
            </a:r>
            <a:r>
              <a:rPr lang="en-US" dirty="0" err="1">
                <a:solidFill>
                  <a:schemeClr val="dk1"/>
                </a:solidFill>
                <a:latin typeface="+mn-lt"/>
              </a:rPr>
              <a:t>ini</a:t>
            </a:r>
            <a:r>
              <a:rPr lang="en-US" dirty="0">
                <a:solidFill>
                  <a:schemeClr val="dk1"/>
                </a:solidFill>
                <a:latin typeface="+mn-lt"/>
              </a:rPr>
              <a:t> di </a:t>
            </a:r>
            <a:r>
              <a:rPr lang="en-US" dirty="0" err="1">
                <a:solidFill>
                  <a:schemeClr val="dk1"/>
                </a:solidFill>
                <a:latin typeface="+mn-lt"/>
              </a:rPr>
              <a:t>dapatkan</a:t>
            </a:r>
            <a:r>
              <a:rPr lang="en-US" dirty="0">
                <a:solidFill>
                  <a:schemeClr val="dk1"/>
                </a:solidFill>
                <a:latin typeface="+mn-lt"/>
              </a:rPr>
              <a:t> value </a:t>
            </a:r>
            <a:r>
              <a:rPr lang="en-US" dirty="0" err="1">
                <a:solidFill>
                  <a:schemeClr val="dk1"/>
                </a:solidFill>
                <a:latin typeface="+mn-lt"/>
              </a:rPr>
              <a:t>terbaik</a:t>
            </a:r>
            <a:r>
              <a:rPr lang="en-US" dirty="0">
                <a:solidFill>
                  <a:schemeClr val="dk1"/>
                </a:solidFill>
                <a:latin typeface="+mn-lt"/>
              </a:rPr>
              <a:t> </a:t>
            </a:r>
            <a:r>
              <a:rPr lang="en-US" dirty="0" err="1">
                <a:solidFill>
                  <a:schemeClr val="dk1"/>
                </a:solidFill>
                <a:latin typeface="+mn-lt"/>
              </a:rPr>
              <a:t>untuk</a:t>
            </a:r>
            <a:r>
              <a:rPr lang="en-US" dirty="0">
                <a:solidFill>
                  <a:schemeClr val="dk1"/>
                </a:solidFill>
                <a:latin typeface="+mn-lt"/>
              </a:rPr>
              <a:t> clustering </a:t>
            </a:r>
            <a:r>
              <a:rPr lang="en-US" dirty="0" err="1">
                <a:solidFill>
                  <a:schemeClr val="dk1"/>
                </a:solidFill>
                <a:latin typeface="+mn-lt"/>
              </a:rPr>
              <a:t>berada</a:t>
            </a:r>
            <a:r>
              <a:rPr lang="en-US" dirty="0">
                <a:solidFill>
                  <a:schemeClr val="dk1"/>
                </a:solidFill>
                <a:latin typeface="+mn-lt"/>
              </a:rPr>
              <a:t> di </a:t>
            </a:r>
            <a:r>
              <a:rPr lang="en-US" i="1" dirty="0">
                <a:solidFill>
                  <a:schemeClr val="dk1"/>
                </a:solidFill>
                <a:latin typeface="+mn-lt"/>
              </a:rPr>
              <a:t>k=4.</a:t>
            </a:r>
            <a:endParaRPr lang="en-US" sz="1400" dirty="0">
              <a:solidFill>
                <a:schemeClr val="dk1"/>
              </a:solidFill>
              <a:latin typeface="+mn-lt"/>
            </a:endParaRPr>
          </a:p>
        </p:txBody>
      </p:sp>
      <p:pic>
        <p:nvPicPr>
          <p:cNvPr id="3086" name="Picture 14">
            <a:extLst>
              <a:ext uri="{FF2B5EF4-FFF2-40B4-BE49-F238E27FC236}">
                <a16:creationId xmlns:a16="http://schemas.microsoft.com/office/drawing/2014/main" id="{F313FAD8-9175-D440-A0BB-6C39EEF20B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430" y="2812922"/>
            <a:ext cx="3510681" cy="2226478"/>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FCFDB627-1600-D0A8-571D-0D0E36BA0A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430" y="622949"/>
            <a:ext cx="3510681" cy="2127399"/>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3F352893-DD6A-62AB-5BC6-C09B30A83A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689101"/>
            <a:ext cx="3694729" cy="2777476"/>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080430B5-6A08-37AF-FA62-71A164CE38C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sp>
        <p:nvSpPr>
          <p:cNvPr id="7" name="TextBox 6">
            <a:extLst>
              <a:ext uri="{FF2B5EF4-FFF2-40B4-BE49-F238E27FC236}">
                <a16:creationId xmlns:a16="http://schemas.microsoft.com/office/drawing/2014/main" id="{09575737-01E2-81D0-DAFC-E8144C73318E}"/>
              </a:ext>
            </a:extLst>
          </p:cNvPr>
          <p:cNvSpPr txBox="1"/>
          <p:nvPr/>
        </p:nvSpPr>
        <p:spPr>
          <a:xfrm>
            <a:off x="557213" y="3164596"/>
            <a:ext cx="7986712" cy="1869743"/>
          </a:xfrm>
          <a:prstGeom prst="rect">
            <a:avLst/>
          </a:prstGeom>
          <a:noFill/>
        </p:spPr>
        <p:txBody>
          <a:bodyPr wrap="square">
            <a:spAutoFit/>
          </a:bodyPr>
          <a:lstStyle/>
          <a:p>
            <a:pPr algn="just"/>
            <a:r>
              <a:rPr lang="en-US" sz="1050" dirty="0" err="1">
                <a:solidFill>
                  <a:schemeClr val="tx1"/>
                </a:solidFill>
                <a:latin typeface="+mn-lt"/>
              </a:rPr>
              <a:t>Pembagian</a:t>
            </a:r>
            <a:r>
              <a:rPr lang="en-US" sz="1050" dirty="0">
                <a:solidFill>
                  <a:schemeClr val="tx1"/>
                </a:solidFill>
                <a:latin typeface="+mn-lt"/>
              </a:rPr>
              <a:t> </a:t>
            </a:r>
            <a:r>
              <a:rPr lang="en-US" sz="1050" dirty="0" err="1">
                <a:solidFill>
                  <a:schemeClr val="tx1"/>
                </a:solidFill>
                <a:latin typeface="+mn-lt"/>
              </a:rPr>
              <a:t>kelompok</a:t>
            </a:r>
            <a:r>
              <a:rPr lang="en-US" sz="1050" dirty="0">
                <a:solidFill>
                  <a:schemeClr val="tx1"/>
                </a:solidFill>
                <a:latin typeface="+mn-lt"/>
              </a:rPr>
              <a:t> </a:t>
            </a:r>
            <a:r>
              <a:rPr lang="en-US" sz="1050" dirty="0" err="1">
                <a:solidFill>
                  <a:schemeClr val="tx1"/>
                </a:solidFill>
                <a:latin typeface="+mn-lt"/>
              </a:rPr>
              <a:t>hasil</a:t>
            </a:r>
            <a:r>
              <a:rPr lang="en-US" sz="1050" dirty="0">
                <a:solidFill>
                  <a:schemeClr val="tx1"/>
                </a:solidFill>
                <a:latin typeface="+mn-lt"/>
              </a:rPr>
              <a:t> </a:t>
            </a:r>
            <a:r>
              <a:rPr lang="en-US" sz="1050" dirty="0" err="1">
                <a:solidFill>
                  <a:schemeClr val="tx1"/>
                </a:solidFill>
                <a:latin typeface="+mn-lt"/>
              </a:rPr>
              <a:t>klasterisasi</a:t>
            </a:r>
            <a:r>
              <a:rPr lang="en-US" sz="1050" dirty="0">
                <a:solidFill>
                  <a:schemeClr val="tx1"/>
                </a:solidFill>
                <a:latin typeface="+mn-lt"/>
              </a:rPr>
              <a:t> </a:t>
            </a:r>
            <a:r>
              <a:rPr lang="en-US" sz="1050" dirty="0" err="1">
                <a:solidFill>
                  <a:schemeClr val="tx1"/>
                </a:solidFill>
                <a:latin typeface="+mn-lt"/>
              </a:rPr>
              <a:t>dibagi</a:t>
            </a:r>
            <a:r>
              <a:rPr lang="en-US" sz="1050" dirty="0">
                <a:solidFill>
                  <a:schemeClr val="tx1"/>
                </a:solidFill>
                <a:latin typeface="+mn-lt"/>
              </a:rPr>
              <a:t> </a:t>
            </a:r>
            <a:r>
              <a:rPr lang="en-US" sz="1050" dirty="0" err="1">
                <a:solidFill>
                  <a:schemeClr val="tx1"/>
                </a:solidFill>
                <a:latin typeface="+mn-lt"/>
              </a:rPr>
              <a:t>dengan</a:t>
            </a:r>
            <a:r>
              <a:rPr lang="en-US" sz="1050" dirty="0">
                <a:solidFill>
                  <a:schemeClr val="tx1"/>
                </a:solidFill>
                <a:latin typeface="+mn-lt"/>
              </a:rPr>
              <a:t> </a:t>
            </a:r>
            <a:r>
              <a:rPr lang="en-US" sz="1050" dirty="0" err="1">
                <a:solidFill>
                  <a:schemeClr val="tx1"/>
                </a:solidFill>
                <a:latin typeface="+mn-lt"/>
              </a:rPr>
              <a:t>empat</a:t>
            </a:r>
            <a:r>
              <a:rPr lang="en-US" sz="1050" dirty="0">
                <a:solidFill>
                  <a:schemeClr val="tx1"/>
                </a:solidFill>
                <a:latin typeface="+mn-lt"/>
              </a:rPr>
              <a:t> </a:t>
            </a:r>
            <a:r>
              <a:rPr lang="en-US" sz="1050" dirty="0" err="1">
                <a:solidFill>
                  <a:schemeClr val="tx1"/>
                </a:solidFill>
                <a:latin typeface="+mn-lt"/>
              </a:rPr>
              <a:t>kategori</a:t>
            </a:r>
            <a:r>
              <a:rPr lang="en-US" sz="1050" dirty="0">
                <a:solidFill>
                  <a:schemeClr val="tx1"/>
                </a:solidFill>
                <a:latin typeface="+mn-lt"/>
              </a:rPr>
              <a:t>:</a:t>
            </a:r>
          </a:p>
          <a:p>
            <a:pPr algn="just"/>
            <a:endParaRPr lang="en-US" sz="1050" dirty="0">
              <a:solidFill>
                <a:schemeClr val="tx1"/>
              </a:solidFill>
              <a:latin typeface="+mn-lt"/>
            </a:endParaRPr>
          </a:p>
          <a:p>
            <a:pPr marL="171450" indent="-171450" algn="just">
              <a:buFont typeface="Arial" panose="020B0604020202020204" pitchFamily="34" charset="0"/>
              <a:buChar char="•"/>
            </a:pPr>
            <a:r>
              <a:rPr lang="en-US" sz="1050" dirty="0" err="1">
                <a:solidFill>
                  <a:schemeClr val="tx1"/>
                </a:solidFill>
                <a:latin typeface="+mn-lt"/>
              </a:rPr>
              <a:t>Kelompok</a:t>
            </a:r>
            <a:r>
              <a:rPr lang="en-US" sz="1050" dirty="0">
                <a:solidFill>
                  <a:schemeClr val="tx1"/>
                </a:solidFill>
                <a:latin typeface="+mn-lt"/>
              </a:rPr>
              <a:t> </a:t>
            </a:r>
            <a:r>
              <a:rPr lang="en-US" sz="1050" b="1" dirty="0">
                <a:solidFill>
                  <a:schemeClr val="tx1"/>
                </a:solidFill>
                <a:latin typeface="+mn-lt"/>
              </a:rPr>
              <a:t>risk to churn </a:t>
            </a:r>
            <a:r>
              <a:rPr lang="en-US" sz="1050" dirty="0" err="1">
                <a:solidFill>
                  <a:schemeClr val="tx1"/>
                </a:solidFill>
                <a:latin typeface="+mn-lt"/>
              </a:rPr>
              <a:t>memiliki</a:t>
            </a:r>
            <a:r>
              <a:rPr lang="en-US" sz="1050" dirty="0">
                <a:solidFill>
                  <a:schemeClr val="tx1"/>
                </a:solidFill>
                <a:latin typeface="+mn-lt"/>
              </a:rPr>
              <a:t> total income dan total spending paling </a:t>
            </a:r>
            <a:r>
              <a:rPr lang="en-US" sz="1050" dirty="0" err="1">
                <a:solidFill>
                  <a:schemeClr val="tx1"/>
                </a:solidFill>
                <a:latin typeface="+mn-lt"/>
              </a:rPr>
              <a:t>rendah</a:t>
            </a:r>
            <a:r>
              <a:rPr lang="en-US" sz="1050" dirty="0">
                <a:solidFill>
                  <a:schemeClr val="tx1"/>
                </a:solidFill>
                <a:latin typeface="+mn-lt"/>
              </a:rPr>
              <a:t>, </a:t>
            </a:r>
            <a:r>
              <a:rPr lang="en-US" sz="1050" dirty="0" err="1">
                <a:solidFill>
                  <a:schemeClr val="tx1"/>
                </a:solidFill>
                <a:latin typeface="+mn-lt"/>
              </a:rPr>
              <a:t>kelompok</a:t>
            </a:r>
            <a:r>
              <a:rPr lang="en-US" sz="1050" dirty="0">
                <a:solidFill>
                  <a:schemeClr val="tx1"/>
                </a:solidFill>
                <a:latin typeface="+mn-lt"/>
              </a:rPr>
              <a:t> </a:t>
            </a:r>
            <a:r>
              <a:rPr lang="en-US" sz="1050" dirty="0" err="1">
                <a:solidFill>
                  <a:schemeClr val="tx1"/>
                </a:solidFill>
                <a:latin typeface="+mn-lt"/>
              </a:rPr>
              <a:t>ini</a:t>
            </a:r>
            <a:r>
              <a:rPr lang="en-US" sz="1050" dirty="0">
                <a:solidFill>
                  <a:schemeClr val="tx1"/>
                </a:solidFill>
                <a:latin typeface="+mn-lt"/>
              </a:rPr>
              <a:t> </a:t>
            </a:r>
            <a:r>
              <a:rPr lang="en-US" sz="1050" dirty="0" err="1">
                <a:solidFill>
                  <a:schemeClr val="tx1"/>
                </a:solidFill>
                <a:latin typeface="+mn-lt"/>
              </a:rPr>
              <a:t>memiliki</a:t>
            </a:r>
            <a:r>
              <a:rPr lang="en-US" sz="1050" dirty="0">
                <a:solidFill>
                  <a:schemeClr val="tx1"/>
                </a:solidFill>
                <a:latin typeface="+mn-lt"/>
              </a:rPr>
              <a:t> total user paling </a:t>
            </a:r>
            <a:r>
              <a:rPr lang="en-US" sz="1050" dirty="0" err="1">
                <a:solidFill>
                  <a:schemeClr val="tx1"/>
                </a:solidFill>
                <a:latin typeface="+mn-lt"/>
              </a:rPr>
              <a:t>banyak</a:t>
            </a:r>
            <a:r>
              <a:rPr lang="en-US" sz="1050" dirty="0">
                <a:solidFill>
                  <a:schemeClr val="tx1"/>
                </a:solidFill>
                <a:latin typeface="+mn-lt"/>
              </a:rPr>
              <a:t>, </a:t>
            </a:r>
            <a:r>
              <a:rPr lang="en-US" sz="1050" dirty="0" err="1">
                <a:solidFill>
                  <a:schemeClr val="tx1"/>
                </a:solidFill>
                <a:latin typeface="+mn-lt"/>
              </a:rPr>
              <a:t>sebanyak</a:t>
            </a:r>
            <a:r>
              <a:rPr lang="en-US" sz="1050" dirty="0">
                <a:solidFill>
                  <a:schemeClr val="tx1"/>
                </a:solidFill>
                <a:latin typeface="+mn-lt"/>
              </a:rPr>
              <a:t> 915 user.</a:t>
            </a:r>
          </a:p>
          <a:p>
            <a:pPr marL="171450" indent="-171450" algn="just">
              <a:buFont typeface="Arial" panose="020B0604020202020204" pitchFamily="34" charset="0"/>
              <a:buChar char="•"/>
            </a:pPr>
            <a:r>
              <a:rPr lang="en-US" sz="1050" dirty="0" err="1">
                <a:solidFill>
                  <a:schemeClr val="tx1"/>
                </a:solidFill>
                <a:latin typeface="+mn-lt"/>
              </a:rPr>
              <a:t>Kelompok</a:t>
            </a:r>
            <a:r>
              <a:rPr lang="en-US" sz="1050" dirty="0">
                <a:solidFill>
                  <a:schemeClr val="tx1"/>
                </a:solidFill>
                <a:latin typeface="+mn-lt"/>
              </a:rPr>
              <a:t> </a:t>
            </a:r>
            <a:r>
              <a:rPr lang="en-US" sz="1050" b="1" dirty="0">
                <a:solidFill>
                  <a:schemeClr val="tx1"/>
                </a:solidFill>
                <a:latin typeface="+mn-lt"/>
              </a:rPr>
              <a:t>low</a:t>
            </a:r>
            <a:r>
              <a:rPr lang="en-US" sz="1050" dirty="0">
                <a:solidFill>
                  <a:schemeClr val="tx1"/>
                </a:solidFill>
                <a:latin typeface="+mn-lt"/>
              </a:rPr>
              <a:t> </a:t>
            </a:r>
            <a:r>
              <a:rPr lang="en-US" sz="1050" b="1" dirty="0">
                <a:solidFill>
                  <a:schemeClr val="tx1"/>
                </a:solidFill>
                <a:latin typeface="+mn-lt"/>
              </a:rPr>
              <a:t>spender</a:t>
            </a:r>
            <a:r>
              <a:rPr lang="en-US" sz="1050" dirty="0">
                <a:solidFill>
                  <a:schemeClr val="tx1"/>
                </a:solidFill>
                <a:latin typeface="+mn-lt"/>
              </a:rPr>
              <a:t> </a:t>
            </a:r>
            <a:r>
              <a:rPr lang="en-US" sz="1050" dirty="0" err="1">
                <a:solidFill>
                  <a:schemeClr val="tx1"/>
                </a:solidFill>
                <a:latin typeface="+mn-lt"/>
              </a:rPr>
              <a:t>memiliki</a:t>
            </a:r>
            <a:r>
              <a:rPr lang="en-US" sz="1050" dirty="0">
                <a:solidFill>
                  <a:schemeClr val="tx1"/>
                </a:solidFill>
                <a:latin typeface="+mn-lt"/>
              </a:rPr>
              <a:t> rata-rata </a:t>
            </a:r>
            <a:r>
              <a:rPr lang="en-US" sz="1050" dirty="0" err="1">
                <a:solidFill>
                  <a:schemeClr val="tx1"/>
                </a:solidFill>
                <a:latin typeface="+mn-lt"/>
              </a:rPr>
              <a:t>pendapatan</a:t>
            </a:r>
            <a:r>
              <a:rPr lang="en-US" sz="1050" dirty="0">
                <a:solidFill>
                  <a:schemeClr val="tx1"/>
                </a:solidFill>
                <a:latin typeface="+mn-lt"/>
              </a:rPr>
              <a:t> </a:t>
            </a:r>
            <a:r>
              <a:rPr lang="en-US" sz="1050" dirty="0" err="1">
                <a:solidFill>
                  <a:schemeClr val="tx1"/>
                </a:solidFill>
                <a:latin typeface="+mn-lt"/>
              </a:rPr>
              <a:t>diatas</a:t>
            </a:r>
            <a:r>
              <a:rPr lang="en-US" sz="1050" dirty="0">
                <a:solidFill>
                  <a:schemeClr val="tx1"/>
                </a:solidFill>
                <a:latin typeface="+mn-lt"/>
              </a:rPr>
              <a:t> risk to churn </a:t>
            </a:r>
            <a:r>
              <a:rPr lang="en-US" sz="1050" dirty="0" err="1">
                <a:solidFill>
                  <a:schemeClr val="tx1"/>
                </a:solidFill>
                <a:latin typeface="+mn-lt"/>
              </a:rPr>
              <a:t>dengan</a:t>
            </a:r>
            <a:r>
              <a:rPr lang="en-US" sz="1050" dirty="0">
                <a:solidFill>
                  <a:schemeClr val="tx1"/>
                </a:solidFill>
                <a:latin typeface="+mn-lt"/>
              </a:rPr>
              <a:t> rata-rata total spending </a:t>
            </a:r>
            <a:r>
              <a:rPr lang="en-US" sz="1050" dirty="0" err="1">
                <a:solidFill>
                  <a:schemeClr val="tx1"/>
                </a:solidFill>
                <a:latin typeface="+mn-lt"/>
              </a:rPr>
              <a:t>dibawah</a:t>
            </a:r>
            <a:r>
              <a:rPr lang="en-US" sz="1050" dirty="0">
                <a:solidFill>
                  <a:schemeClr val="tx1"/>
                </a:solidFill>
                <a:latin typeface="+mn-lt"/>
              </a:rPr>
              <a:t> medium spender, </a:t>
            </a:r>
            <a:r>
              <a:rPr lang="en-US" sz="1050" dirty="0" err="1">
                <a:solidFill>
                  <a:schemeClr val="tx1"/>
                </a:solidFill>
                <a:latin typeface="+mn-lt"/>
              </a:rPr>
              <a:t>kelompok</a:t>
            </a:r>
            <a:r>
              <a:rPr lang="en-US" sz="1050" dirty="0">
                <a:solidFill>
                  <a:schemeClr val="tx1"/>
                </a:solidFill>
                <a:latin typeface="+mn-lt"/>
              </a:rPr>
              <a:t> </a:t>
            </a:r>
            <a:r>
              <a:rPr lang="en-US" sz="1050" dirty="0" err="1">
                <a:solidFill>
                  <a:schemeClr val="tx1"/>
                </a:solidFill>
                <a:latin typeface="+mn-lt"/>
              </a:rPr>
              <a:t>ini</a:t>
            </a:r>
            <a:r>
              <a:rPr lang="en-US" sz="1050" dirty="0">
                <a:solidFill>
                  <a:schemeClr val="tx1"/>
                </a:solidFill>
                <a:latin typeface="+mn-lt"/>
              </a:rPr>
              <a:t> </a:t>
            </a:r>
            <a:r>
              <a:rPr lang="en-US" sz="1050" dirty="0" err="1">
                <a:solidFill>
                  <a:schemeClr val="tx1"/>
                </a:solidFill>
                <a:latin typeface="+mn-lt"/>
              </a:rPr>
              <a:t>memiliki</a:t>
            </a:r>
            <a:r>
              <a:rPr lang="en-US" sz="1050" dirty="0">
                <a:solidFill>
                  <a:schemeClr val="tx1"/>
                </a:solidFill>
                <a:latin typeface="+mn-lt"/>
              </a:rPr>
              <a:t> 564 user.</a:t>
            </a:r>
          </a:p>
          <a:p>
            <a:pPr marL="171450" indent="-171450" algn="just">
              <a:buFont typeface="Arial" panose="020B0604020202020204" pitchFamily="34" charset="0"/>
              <a:buChar char="•"/>
            </a:pPr>
            <a:r>
              <a:rPr lang="en-US" sz="1050" dirty="0" err="1">
                <a:solidFill>
                  <a:schemeClr val="tx1"/>
                </a:solidFill>
                <a:latin typeface="+mn-lt"/>
              </a:rPr>
              <a:t>Kelompok</a:t>
            </a:r>
            <a:r>
              <a:rPr lang="en-US" sz="1050" dirty="0">
                <a:solidFill>
                  <a:schemeClr val="tx1"/>
                </a:solidFill>
                <a:latin typeface="+mn-lt"/>
              </a:rPr>
              <a:t> </a:t>
            </a:r>
            <a:r>
              <a:rPr lang="en-US" sz="1050" b="1" dirty="0">
                <a:solidFill>
                  <a:schemeClr val="tx1"/>
                </a:solidFill>
                <a:latin typeface="+mn-lt"/>
              </a:rPr>
              <a:t>medium</a:t>
            </a:r>
            <a:r>
              <a:rPr lang="en-US" sz="1050" dirty="0">
                <a:solidFill>
                  <a:schemeClr val="tx1"/>
                </a:solidFill>
                <a:latin typeface="+mn-lt"/>
              </a:rPr>
              <a:t> </a:t>
            </a:r>
            <a:r>
              <a:rPr lang="en-US" sz="1050" b="1" dirty="0">
                <a:solidFill>
                  <a:schemeClr val="tx1"/>
                </a:solidFill>
                <a:latin typeface="+mn-lt"/>
              </a:rPr>
              <a:t>spender</a:t>
            </a:r>
            <a:r>
              <a:rPr lang="en-US" sz="1050" dirty="0">
                <a:solidFill>
                  <a:schemeClr val="tx1"/>
                </a:solidFill>
                <a:latin typeface="+mn-lt"/>
              </a:rPr>
              <a:t> </a:t>
            </a:r>
            <a:r>
              <a:rPr lang="en-US" sz="1050" dirty="0" err="1">
                <a:solidFill>
                  <a:schemeClr val="tx1"/>
                </a:solidFill>
                <a:latin typeface="+mn-lt"/>
              </a:rPr>
              <a:t>memiliki</a:t>
            </a:r>
            <a:r>
              <a:rPr lang="en-US" sz="1050" dirty="0">
                <a:solidFill>
                  <a:schemeClr val="tx1"/>
                </a:solidFill>
                <a:latin typeface="+mn-lt"/>
              </a:rPr>
              <a:t> </a:t>
            </a:r>
            <a:r>
              <a:rPr lang="en-US" sz="1050" dirty="0" err="1">
                <a:solidFill>
                  <a:schemeClr val="tx1"/>
                </a:solidFill>
                <a:latin typeface="+mn-lt"/>
              </a:rPr>
              <a:t>pendapatan</a:t>
            </a:r>
            <a:r>
              <a:rPr lang="en-US" sz="1050" dirty="0">
                <a:solidFill>
                  <a:schemeClr val="tx1"/>
                </a:solidFill>
                <a:latin typeface="+mn-lt"/>
              </a:rPr>
              <a:t> rata-rata dan total spending </a:t>
            </a:r>
            <a:r>
              <a:rPr lang="en-US" sz="1050" dirty="0" err="1">
                <a:solidFill>
                  <a:schemeClr val="tx1"/>
                </a:solidFill>
                <a:latin typeface="+mn-lt"/>
              </a:rPr>
              <a:t>dibawah</a:t>
            </a:r>
            <a:r>
              <a:rPr lang="en-US" sz="1050" dirty="0">
                <a:solidFill>
                  <a:schemeClr val="tx1"/>
                </a:solidFill>
                <a:latin typeface="+mn-lt"/>
              </a:rPr>
              <a:t> high spender, </a:t>
            </a:r>
            <a:r>
              <a:rPr lang="en-US" sz="1050" dirty="0" err="1">
                <a:solidFill>
                  <a:schemeClr val="tx1"/>
                </a:solidFill>
                <a:latin typeface="+mn-lt"/>
              </a:rPr>
              <a:t>kelompok</a:t>
            </a:r>
            <a:r>
              <a:rPr lang="en-US" sz="1050" dirty="0">
                <a:solidFill>
                  <a:schemeClr val="tx1"/>
                </a:solidFill>
                <a:latin typeface="+mn-lt"/>
              </a:rPr>
              <a:t> </a:t>
            </a:r>
            <a:r>
              <a:rPr lang="en-US" sz="1050" dirty="0" err="1">
                <a:solidFill>
                  <a:schemeClr val="tx1"/>
                </a:solidFill>
                <a:latin typeface="+mn-lt"/>
              </a:rPr>
              <a:t>ini</a:t>
            </a:r>
            <a:r>
              <a:rPr lang="en-US" sz="1050" dirty="0">
                <a:solidFill>
                  <a:schemeClr val="tx1"/>
                </a:solidFill>
                <a:latin typeface="+mn-lt"/>
              </a:rPr>
              <a:t> </a:t>
            </a:r>
            <a:r>
              <a:rPr lang="en-US" sz="1050" dirty="0" err="1">
                <a:solidFill>
                  <a:schemeClr val="tx1"/>
                </a:solidFill>
                <a:latin typeface="+mn-lt"/>
              </a:rPr>
              <a:t>memiliki</a:t>
            </a:r>
            <a:r>
              <a:rPr lang="en-US" sz="1050" dirty="0">
                <a:solidFill>
                  <a:schemeClr val="tx1"/>
                </a:solidFill>
                <a:latin typeface="+mn-lt"/>
              </a:rPr>
              <a:t> 600 user.</a:t>
            </a:r>
          </a:p>
          <a:p>
            <a:pPr marL="171450" indent="-171450" algn="just">
              <a:buFont typeface="Arial" panose="020B0604020202020204" pitchFamily="34" charset="0"/>
              <a:buChar char="•"/>
            </a:pPr>
            <a:r>
              <a:rPr lang="en-US" sz="1050" dirty="0" err="1">
                <a:solidFill>
                  <a:schemeClr val="tx1"/>
                </a:solidFill>
                <a:latin typeface="+mn-lt"/>
              </a:rPr>
              <a:t>Kelompok</a:t>
            </a:r>
            <a:r>
              <a:rPr lang="en-US" sz="1050" dirty="0">
                <a:solidFill>
                  <a:schemeClr val="tx1"/>
                </a:solidFill>
                <a:latin typeface="+mn-lt"/>
              </a:rPr>
              <a:t> </a:t>
            </a:r>
            <a:r>
              <a:rPr lang="en-US" sz="1050" b="1" dirty="0">
                <a:solidFill>
                  <a:schemeClr val="tx1"/>
                </a:solidFill>
                <a:latin typeface="+mn-lt"/>
              </a:rPr>
              <a:t>high</a:t>
            </a:r>
            <a:r>
              <a:rPr lang="en-US" sz="1050" dirty="0">
                <a:solidFill>
                  <a:schemeClr val="tx1"/>
                </a:solidFill>
                <a:latin typeface="+mn-lt"/>
              </a:rPr>
              <a:t> </a:t>
            </a:r>
            <a:r>
              <a:rPr lang="en-US" sz="1050" b="1" dirty="0">
                <a:solidFill>
                  <a:schemeClr val="tx1"/>
                </a:solidFill>
                <a:latin typeface="+mn-lt"/>
              </a:rPr>
              <a:t>spender</a:t>
            </a:r>
            <a:r>
              <a:rPr lang="en-US" sz="1050" dirty="0">
                <a:solidFill>
                  <a:schemeClr val="tx1"/>
                </a:solidFill>
                <a:latin typeface="+mn-lt"/>
              </a:rPr>
              <a:t> </a:t>
            </a:r>
            <a:r>
              <a:rPr lang="en-US" sz="1050" dirty="0" err="1">
                <a:solidFill>
                  <a:schemeClr val="tx1"/>
                </a:solidFill>
                <a:latin typeface="+mn-lt"/>
              </a:rPr>
              <a:t>adalah</a:t>
            </a:r>
            <a:r>
              <a:rPr lang="en-US" sz="1050" dirty="0">
                <a:solidFill>
                  <a:schemeClr val="tx1"/>
                </a:solidFill>
                <a:latin typeface="+mn-lt"/>
              </a:rPr>
              <a:t> </a:t>
            </a:r>
            <a:r>
              <a:rPr lang="en-US" sz="1050" dirty="0" err="1">
                <a:solidFill>
                  <a:schemeClr val="tx1"/>
                </a:solidFill>
                <a:latin typeface="+mn-lt"/>
              </a:rPr>
              <a:t>kelompok</a:t>
            </a:r>
            <a:r>
              <a:rPr lang="en-US" sz="1050" dirty="0">
                <a:solidFill>
                  <a:schemeClr val="tx1"/>
                </a:solidFill>
                <a:latin typeface="+mn-lt"/>
              </a:rPr>
              <a:t> </a:t>
            </a:r>
            <a:r>
              <a:rPr lang="en-US" sz="1050" dirty="0" err="1">
                <a:solidFill>
                  <a:schemeClr val="tx1"/>
                </a:solidFill>
                <a:latin typeface="+mn-lt"/>
              </a:rPr>
              <a:t>dengan</a:t>
            </a:r>
            <a:r>
              <a:rPr lang="en-US" sz="1050" dirty="0">
                <a:solidFill>
                  <a:schemeClr val="tx1"/>
                </a:solidFill>
                <a:latin typeface="+mn-lt"/>
              </a:rPr>
              <a:t> rata-rata </a:t>
            </a:r>
            <a:r>
              <a:rPr lang="en-US" sz="1050" dirty="0" err="1">
                <a:solidFill>
                  <a:schemeClr val="tx1"/>
                </a:solidFill>
                <a:latin typeface="+mn-lt"/>
              </a:rPr>
              <a:t>pendapatan</a:t>
            </a:r>
            <a:r>
              <a:rPr lang="en-US" sz="1050" dirty="0">
                <a:solidFill>
                  <a:schemeClr val="tx1"/>
                </a:solidFill>
                <a:latin typeface="+mn-lt"/>
              </a:rPr>
              <a:t> dan total </a:t>
            </a:r>
            <a:r>
              <a:rPr lang="en-US" sz="1050" dirty="0" err="1">
                <a:solidFill>
                  <a:schemeClr val="tx1"/>
                </a:solidFill>
                <a:latin typeface="+mn-lt"/>
              </a:rPr>
              <a:t>pengeluaran</a:t>
            </a:r>
            <a:r>
              <a:rPr lang="en-US" sz="1050" dirty="0">
                <a:solidFill>
                  <a:schemeClr val="tx1"/>
                </a:solidFill>
                <a:latin typeface="+mn-lt"/>
              </a:rPr>
              <a:t> paling </a:t>
            </a:r>
            <a:r>
              <a:rPr lang="en-US" sz="1050" dirty="0" err="1">
                <a:solidFill>
                  <a:schemeClr val="tx1"/>
                </a:solidFill>
                <a:latin typeface="+mn-lt"/>
              </a:rPr>
              <a:t>besar</a:t>
            </a:r>
            <a:r>
              <a:rPr lang="en-US" sz="1050" dirty="0">
                <a:solidFill>
                  <a:schemeClr val="tx1"/>
                </a:solidFill>
                <a:latin typeface="+mn-lt"/>
              </a:rPr>
              <a:t>. </a:t>
            </a:r>
            <a:r>
              <a:rPr lang="en-US" sz="1050" dirty="0" err="1">
                <a:solidFill>
                  <a:schemeClr val="tx1"/>
                </a:solidFill>
                <a:latin typeface="+mn-lt"/>
              </a:rPr>
              <a:t>Kelompok</a:t>
            </a:r>
            <a:r>
              <a:rPr lang="en-US" sz="1050" dirty="0">
                <a:solidFill>
                  <a:schemeClr val="tx1"/>
                </a:solidFill>
                <a:latin typeface="+mn-lt"/>
              </a:rPr>
              <a:t> </a:t>
            </a:r>
            <a:r>
              <a:rPr lang="en-US" sz="1050" dirty="0" err="1">
                <a:solidFill>
                  <a:schemeClr val="tx1"/>
                </a:solidFill>
                <a:latin typeface="+mn-lt"/>
              </a:rPr>
              <a:t>ini</a:t>
            </a:r>
            <a:r>
              <a:rPr lang="en-US" sz="1050" dirty="0">
                <a:solidFill>
                  <a:schemeClr val="tx1"/>
                </a:solidFill>
                <a:latin typeface="+mn-lt"/>
              </a:rPr>
              <a:t> </a:t>
            </a:r>
            <a:r>
              <a:rPr lang="en-US" sz="1050" dirty="0" err="1">
                <a:solidFill>
                  <a:schemeClr val="tx1"/>
                </a:solidFill>
                <a:latin typeface="+mn-lt"/>
              </a:rPr>
              <a:t>memiliki</a:t>
            </a:r>
            <a:r>
              <a:rPr lang="en-US" sz="1050" dirty="0">
                <a:solidFill>
                  <a:schemeClr val="tx1"/>
                </a:solidFill>
                <a:latin typeface="+mn-lt"/>
              </a:rPr>
              <a:t> user paling </a:t>
            </a:r>
            <a:r>
              <a:rPr lang="en-US" sz="1050" dirty="0" err="1">
                <a:solidFill>
                  <a:schemeClr val="tx1"/>
                </a:solidFill>
                <a:latin typeface="+mn-lt"/>
              </a:rPr>
              <a:t>sedikit</a:t>
            </a:r>
            <a:r>
              <a:rPr lang="en-US" sz="1050" dirty="0">
                <a:solidFill>
                  <a:schemeClr val="tx1"/>
                </a:solidFill>
                <a:latin typeface="+mn-lt"/>
              </a:rPr>
              <a:t>, </a:t>
            </a:r>
            <a:r>
              <a:rPr lang="en-US" sz="1050" dirty="0" err="1">
                <a:solidFill>
                  <a:schemeClr val="tx1"/>
                </a:solidFill>
                <a:latin typeface="+mn-lt"/>
              </a:rPr>
              <a:t>sebanyak</a:t>
            </a:r>
            <a:r>
              <a:rPr lang="en-US" sz="1050" dirty="0">
                <a:solidFill>
                  <a:schemeClr val="tx1"/>
                </a:solidFill>
                <a:latin typeface="+mn-lt"/>
              </a:rPr>
              <a:t> 137 user</a:t>
            </a:r>
          </a:p>
          <a:p>
            <a:pPr marL="171450" indent="-171450" algn="just">
              <a:buFont typeface="Arial" panose="020B0604020202020204" pitchFamily="34" charset="0"/>
              <a:buChar char="•"/>
            </a:pPr>
            <a:endParaRPr lang="en-US" sz="1050" dirty="0">
              <a:solidFill>
                <a:schemeClr val="tx1"/>
              </a:solidFill>
              <a:latin typeface="+mn-lt"/>
            </a:endParaRPr>
          </a:p>
        </p:txBody>
      </p:sp>
      <p:pic>
        <p:nvPicPr>
          <p:cNvPr id="7181" name="Picture 13">
            <a:extLst>
              <a:ext uri="{FF2B5EF4-FFF2-40B4-BE49-F238E27FC236}">
                <a16:creationId xmlns:a16="http://schemas.microsoft.com/office/drawing/2014/main" id="{57408D3B-0B37-3F60-7F45-70928EFD88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764053"/>
            <a:ext cx="4317156" cy="2374435"/>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7183" name="Picture 15">
            <a:extLst>
              <a:ext uri="{FF2B5EF4-FFF2-40B4-BE49-F238E27FC236}">
                <a16:creationId xmlns:a16="http://schemas.microsoft.com/office/drawing/2014/main" id="{D75B005A-5C11-895C-EB3D-3E37305FBD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122" y="764053"/>
            <a:ext cx="4339068" cy="2374435"/>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85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080430B5-6A08-37AF-FA62-71A164CE38C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pic>
        <p:nvPicPr>
          <p:cNvPr id="6152" name="Picture 8">
            <a:extLst>
              <a:ext uri="{FF2B5EF4-FFF2-40B4-BE49-F238E27FC236}">
                <a16:creationId xmlns:a16="http://schemas.microsoft.com/office/drawing/2014/main" id="{6B28D286-B3A4-F8FB-17E9-0C21740C2D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64" y="747712"/>
            <a:ext cx="4035412" cy="2050634"/>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9D61F094-32F7-86B1-5A45-D7EA9351B9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265" y="2889316"/>
            <a:ext cx="4035412" cy="2056939"/>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90754C-C4D6-3DD8-3DE4-B71D4F3F95D6}"/>
              </a:ext>
            </a:extLst>
          </p:cNvPr>
          <p:cNvSpPr txBox="1"/>
          <p:nvPr/>
        </p:nvSpPr>
        <p:spPr>
          <a:xfrm>
            <a:off x="4419600" y="666890"/>
            <a:ext cx="4724400" cy="3985706"/>
          </a:xfrm>
          <a:prstGeom prst="rect">
            <a:avLst/>
          </a:prstGeom>
          <a:noFill/>
        </p:spPr>
        <p:txBody>
          <a:bodyPr wrap="square">
            <a:spAutoFit/>
          </a:bodyPr>
          <a:lstStyle/>
          <a:p>
            <a:pPr marL="228600" indent="-228600" algn="l">
              <a:buFont typeface="+mj-lt"/>
              <a:buAutoNum type="arabicPeriod"/>
            </a:pPr>
            <a:r>
              <a:rPr lang="en-US" sz="1100" b="1" dirty="0" err="1">
                <a:solidFill>
                  <a:srgbClr val="212121"/>
                </a:solidFill>
                <a:latin typeface="+mn-lt"/>
              </a:rPr>
              <a:t>Kelompok</a:t>
            </a:r>
            <a:r>
              <a:rPr lang="en-US" sz="1100" b="1" i="0" dirty="0">
                <a:solidFill>
                  <a:srgbClr val="212121"/>
                </a:solidFill>
                <a:effectLst/>
                <a:latin typeface="+mn-lt"/>
              </a:rPr>
              <a:t> Risk of Churn</a:t>
            </a:r>
          </a:p>
          <a:p>
            <a:pPr marL="228600" indent="-228600" algn="l">
              <a:buFont typeface="+mj-lt"/>
              <a:buAutoNum type="arabicPeriod"/>
            </a:pPr>
            <a:endParaRPr lang="en-US" sz="1100" b="1" i="0" dirty="0">
              <a:solidFill>
                <a:srgbClr val="212121"/>
              </a:solidFill>
              <a:effectLst/>
              <a:latin typeface="+mn-lt"/>
            </a:endParaRPr>
          </a:p>
          <a:p>
            <a:pPr marL="742950" lvl="1" indent="-285750" algn="l">
              <a:buFont typeface="Arial" panose="020B0604020202020204" pitchFamily="34" charset="0"/>
              <a:buChar char="•"/>
            </a:pPr>
            <a:r>
              <a:rPr lang="en-US" sz="1100" b="0" i="0" dirty="0" err="1">
                <a:solidFill>
                  <a:srgbClr val="212121"/>
                </a:solidFill>
                <a:effectLst/>
                <a:latin typeface="+mn-lt"/>
              </a:rPr>
              <a:t>Kelompok</a:t>
            </a:r>
            <a:r>
              <a:rPr lang="en-US" sz="1100" b="0" i="0" dirty="0">
                <a:solidFill>
                  <a:srgbClr val="212121"/>
                </a:solidFill>
                <a:effectLst/>
                <a:latin typeface="+mn-lt"/>
              </a:rPr>
              <a:t> </a:t>
            </a:r>
            <a:r>
              <a:rPr lang="en-US" sz="1100" b="0" i="0" dirty="0" err="1">
                <a:solidFill>
                  <a:srgbClr val="212121"/>
                </a:solidFill>
                <a:effectLst/>
                <a:latin typeface="+mn-lt"/>
              </a:rPr>
              <a:t>ini</a:t>
            </a:r>
            <a:r>
              <a:rPr lang="en-US" sz="1100" b="0" i="0" dirty="0">
                <a:solidFill>
                  <a:srgbClr val="212121"/>
                </a:solidFill>
                <a:effectLst/>
                <a:latin typeface="+mn-lt"/>
              </a:rPr>
              <a:t> </a:t>
            </a:r>
            <a:r>
              <a:rPr lang="en-US" sz="1100" b="0" i="0" dirty="0" err="1">
                <a:solidFill>
                  <a:srgbClr val="212121"/>
                </a:solidFill>
                <a:effectLst/>
                <a:latin typeface="+mn-lt"/>
              </a:rPr>
              <a:t>didominasi</a:t>
            </a:r>
            <a:r>
              <a:rPr lang="en-US" sz="1100" b="0" i="0" dirty="0">
                <a:solidFill>
                  <a:srgbClr val="212121"/>
                </a:solidFill>
                <a:effectLst/>
                <a:latin typeface="+mn-lt"/>
              </a:rPr>
              <a:t> oleh middle-aged adults (36-55 </a:t>
            </a:r>
            <a:r>
              <a:rPr lang="en-US" sz="1100" b="0" i="0" dirty="0" err="1">
                <a:solidFill>
                  <a:srgbClr val="212121"/>
                </a:solidFill>
                <a:effectLst/>
                <a:latin typeface="+mn-lt"/>
              </a:rPr>
              <a:t>tahun</a:t>
            </a:r>
            <a:r>
              <a:rPr lang="en-US" sz="1100" b="0" i="0" dirty="0">
                <a:solidFill>
                  <a:srgbClr val="212121"/>
                </a:solidFill>
                <a:effectLst/>
                <a:latin typeface="+mn-lt"/>
              </a:rPr>
              <a:t>) dan older adults (&gt;55 </a:t>
            </a:r>
            <a:r>
              <a:rPr lang="en-US" sz="1100" b="0" i="0" dirty="0" err="1">
                <a:solidFill>
                  <a:srgbClr val="212121"/>
                </a:solidFill>
                <a:effectLst/>
                <a:latin typeface="+mn-lt"/>
              </a:rPr>
              <a:t>tahun</a:t>
            </a:r>
            <a:r>
              <a:rPr lang="en-US" sz="1100" b="0" i="0" dirty="0">
                <a:solidFill>
                  <a:srgbClr val="212121"/>
                </a:solidFill>
                <a:effectLst/>
                <a:latin typeface="+mn-lt"/>
              </a:rPr>
              <a:t>), </a:t>
            </a:r>
            <a:r>
              <a:rPr lang="en-US" sz="1100" b="0" i="0" dirty="0" err="1">
                <a:solidFill>
                  <a:srgbClr val="212121"/>
                </a:solidFill>
                <a:effectLst/>
                <a:latin typeface="+mn-lt"/>
              </a:rPr>
              <a:t>dengan</a:t>
            </a:r>
            <a:r>
              <a:rPr lang="en-US" sz="1100" b="0" i="0" dirty="0">
                <a:solidFill>
                  <a:srgbClr val="212121"/>
                </a:solidFill>
                <a:effectLst/>
                <a:latin typeface="+mn-lt"/>
              </a:rPr>
              <a:t> rata-rata </a:t>
            </a:r>
            <a:r>
              <a:rPr lang="en-US" sz="1100" b="0" i="0" dirty="0" err="1">
                <a:solidFill>
                  <a:srgbClr val="212121"/>
                </a:solidFill>
                <a:effectLst/>
                <a:latin typeface="+mn-lt"/>
              </a:rPr>
              <a:t>usia</a:t>
            </a:r>
            <a:r>
              <a:rPr lang="en-US" sz="1100" b="0" i="0" dirty="0">
                <a:solidFill>
                  <a:srgbClr val="212121"/>
                </a:solidFill>
                <a:effectLst/>
                <a:latin typeface="+mn-lt"/>
              </a:rPr>
              <a:t> 50.44 </a:t>
            </a:r>
            <a:r>
              <a:rPr lang="en-US" sz="1100" b="0" i="0" dirty="0" err="1">
                <a:solidFill>
                  <a:srgbClr val="212121"/>
                </a:solidFill>
                <a:effectLst/>
                <a:latin typeface="+mn-lt"/>
              </a:rPr>
              <a:t>tahun</a:t>
            </a:r>
            <a:r>
              <a:rPr lang="en-US" sz="1100" b="0" i="0" dirty="0">
                <a:solidFill>
                  <a:srgbClr val="212121"/>
                </a:solidFill>
                <a:effectLst/>
                <a:latin typeface="+mn-lt"/>
              </a:rPr>
              <a:t>.</a:t>
            </a:r>
          </a:p>
          <a:p>
            <a:pPr marL="742950" lvl="1" indent="-285750" algn="l">
              <a:buFont typeface="Arial" panose="020B0604020202020204" pitchFamily="34" charset="0"/>
              <a:buChar char="•"/>
            </a:pPr>
            <a:r>
              <a:rPr lang="en-US" sz="1100" b="0" i="0" dirty="0">
                <a:solidFill>
                  <a:srgbClr val="212121"/>
                </a:solidFill>
                <a:effectLst/>
                <a:latin typeface="+mn-lt"/>
              </a:rPr>
              <a:t>Rata-rata </a:t>
            </a:r>
            <a:r>
              <a:rPr lang="en-US" sz="1100" b="0" i="0" dirty="0" err="1">
                <a:solidFill>
                  <a:srgbClr val="212121"/>
                </a:solidFill>
                <a:effectLst/>
                <a:latin typeface="+mn-lt"/>
              </a:rPr>
              <a:t>pendapatan</a:t>
            </a:r>
            <a:r>
              <a:rPr lang="en-US" sz="1100" b="0" i="0" dirty="0">
                <a:solidFill>
                  <a:srgbClr val="212121"/>
                </a:solidFill>
                <a:effectLst/>
                <a:latin typeface="+mn-lt"/>
              </a:rPr>
              <a:t> </a:t>
            </a:r>
            <a:r>
              <a:rPr lang="en-US" sz="1100" b="0" i="0" dirty="0" err="1">
                <a:solidFill>
                  <a:srgbClr val="212121"/>
                </a:solidFill>
                <a:effectLst/>
                <a:latin typeface="+mn-lt"/>
              </a:rPr>
              <a:t>tahunan</a:t>
            </a:r>
            <a:r>
              <a:rPr lang="en-US" sz="1100" b="0" i="0" dirty="0">
                <a:solidFill>
                  <a:srgbClr val="212121"/>
                </a:solidFill>
                <a:effectLst/>
                <a:latin typeface="+mn-lt"/>
              </a:rPr>
              <a:t> </a:t>
            </a:r>
            <a:r>
              <a:rPr lang="en-US" sz="1100" b="0" i="0" dirty="0" err="1">
                <a:solidFill>
                  <a:srgbClr val="212121"/>
                </a:solidFill>
                <a:effectLst/>
                <a:latin typeface="+mn-lt"/>
              </a:rPr>
              <a:t>sebesar</a:t>
            </a:r>
            <a:r>
              <a:rPr lang="en-US" sz="1100" b="0" i="0" dirty="0">
                <a:solidFill>
                  <a:srgbClr val="212121"/>
                </a:solidFill>
                <a:effectLst/>
                <a:latin typeface="+mn-lt"/>
              </a:rPr>
              <a:t> IDR 33.7 </a:t>
            </a:r>
            <a:r>
              <a:rPr lang="en-US" sz="1100" b="0" i="0" dirty="0" err="1">
                <a:solidFill>
                  <a:srgbClr val="212121"/>
                </a:solidFill>
                <a:effectLst/>
                <a:latin typeface="+mn-lt"/>
              </a:rPr>
              <a:t>juta</a:t>
            </a:r>
            <a:r>
              <a:rPr lang="en-US" sz="1100" b="0" i="0" dirty="0">
                <a:solidFill>
                  <a:srgbClr val="212121"/>
                </a:solidFill>
                <a:effectLst/>
                <a:latin typeface="+mn-lt"/>
              </a:rPr>
              <a:t>, </a:t>
            </a:r>
            <a:r>
              <a:rPr lang="en-US" sz="1100" b="0" i="0" dirty="0" err="1">
                <a:solidFill>
                  <a:srgbClr val="212121"/>
                </a:solidFill>
                <a:effectLst/>
                <a:latin typeface="+mn-lt"/>
              </a:rPr>
              <a:t>dengan</a:t>
            </a:r>
            <a:r>
              <a:rPr lang="en-US" sz="1100" b="0" i="0" dirty="0">
                <a:solidFill>
                  <a:srgbClr val="212121"/>
                </a:solidFill>
                <a:effectLst/>
                <a:latin typeface="+mn-lt"/>
              </a:rPr>
              <a:t> </a:t>
            </a:r>
            <a:r>
              <a:rPr lang="en-US" sz="1100" b="0" i="0" dirty="0" err="1">
                <a:solidFill>
                  <a:srgbClr val="212121"/>
                </a:solidFill>
                <a:effectLst/>
                <a:latin typeface="+mn-lt"/>
              </a:rPr>
              <a:t>pengeluaran</a:t>
            </a:r>
            <a:r>
              <a:rPr lang="en-US" sz="1100" b="0" i="0" dirty="0">
                <a:solidFill>
                  <a:srgbClr val="212121"/>
                </a:solidFill>
                <a:effectLst/>
                <a:latin typeface="+mn-lt"/>
              </a:rPr>
              <a:t> </a:t>
            </a:r>
            <a:r>
              <a:rPr lang="en-US" sz="1100" b="0" i="0" dirty="0" err="1">
                <a:solidFill>
                  <a:srgbClr val="212121"/>
                </a:solidFill>
                <a:effectLst/>
                <a:latin typeface="+mn-lt"/>
              </a:rPr>
              <a:t>tahunan</a:t>
            </a:r>
            <a:r>
              <a:rPr lang="en-US" sz="1100" b="0" i="0" dirty="0">
                <a:solidFill>
                  <a:srgbClr val="212121"/>
                </a:solidFill>
                <a:effectLst/>
                <a:latin typeface="+mn-lt"/>
              </a:rPr>
              <a:t> rata-rata IDR 76 </a:t>
            </a:r>
            <a:r>
              <a:rPr lang="en-US" sz="1100" b="0" i="0" dirty="0" err="1">
                <a:solidFill>
                  <a:srgbClr val="212121"/>
                </a:solidFill>
                <a:effectLst/>
                <a:latin typeface="+mn-lt"/>
              </a:rPr>
              <a:t>ribu</a:t>
            </a:r>
            <a:r>
              <a:rPr lang="en-US" sz="1100" b="0" i="0" dirty="0">
                <a:solidFill>
                  <a:srgbClr val="212121"/>
                </a:solidFill>
                <a:effectLst/>
                <a:latin typeface="+mn-lt"/>
              </a:rPr>
              <a:t> dan </a:t>
            </a:r>
            <a:r>
              <a:rPr lang="en-US" sz="1100" b="0" i="0" dirty="0" err="1">
                <a:solidFill>
                  <a:srgbClr val="212121"/>
                </a:solidFill>
                <a:effectLst/>
                <a:latin typeface="+mn-lt"/>
              </a:rPr>
              <a:t>jumlah</a:t>
            </a:r>
            <a:r>
              <a:rPr lang="en-US" sz="1100" b="0" i="0" dirty="0">
                <a:solidFill>
                  <a:srgbClr val="212121"/>
                </a:solidFill>
                <a:effectLst/>
                <a:latin typeface="+mn-lt"/>
              </a:rPr>
              <a:t> </a:t>
            </a:r>
            <a:r>
              <a:rPr lang="en-US" sz="1100" b="0" i="0" dirty="0" err="1">
                <a:solidFill>
                  <a:srgbClr val="212121"/>
                </a:solidFill>
                <a:effectLst/>
                <a:latin typeface="+mn-lt"/>
              </a:rPr>
              <a:t>transaksi</a:t>
            </a:r>
            <a:r>
              <a:rPr lang="en-US" sz="1100" b="0" i="0" dirty="0">
                <a:solidFill>
                  <a:srgbClr val="212121"/>
                </a:solidFill>
                <a:effectLst/>
                <a:latin typeface="+mn-lt"/>
              </a:rPr>
              <a:t> rata-rata per </a:t>
            </a:r>
            <a:r>
              <a:rPr lang="en-US" sz="1100" b="0" i="0" dirty="0" err="1">
                <a:solidFill>
                  <a:srgbClr val="212121"/>
                </a:solidFill>
                <a:effectLst/>
                <a:latin typeface="+mn-lt"/>
              </a:rPr>
              <a:t>tahun</a:t>
            </a:r>
            <a:r>
              <a:rPr lang="en-US" sz="1100" b="0" i="0" dirty="0">
                <a:solidFill>
                  <a:srgbClr val="212121"/>
                </a:solidFill>
                <a:effectLst/>
                <a:latin typeface="+mn-lt"/>
              </a:rPr>
              <a:t> </a:t>
            </a:r>
            <a:r>
              <a:rPr lang="en-US" sz="1100" b="0" i="0" dirty="0" err="1">
                <a:solidFill>
                  <a:srgbClr val="212121"/>
                </a:solidFill>
                <a:effectLst/>
                <a:latin typeface="+mn-lt"/>
              </a:rPr>
              <a:t>adalah</a:t>
            </a:r>
            <a:r>
              <a:rPr lang="en-US" sz="1100" b="0" i="0" dirty="0">
                <a:solidFill>
                  <a:srgbClr val="212121"/>
                </a:solidFill>
                <a:effectLst/>
                <a:latin typeface="+mn-lt"/>
              </a:rPr>
              <a:t> 1.2 </a:t>
            </a:r>
            <a:r>
              <a:rPr lang="en-US" sz="1100" b="0" i="0" dirty="0" err="1">
                <a:solidFill>
                  <a:srgbClr val="212121"/>
                </a:solidFill>
                <a:effectLst/>
                <a:latin typeface="+mn-lt"/>
              </a:rPr>
              <a:t>transaksi</a:t>
            </a:r>
            <a:r>
              <a:rPr lang="en-US" sz="1100" b="0" i="0" dirty="0">
                <a:solidFill>
                  <a:srgbClr val="212121"/>
                </a:solidFill>
                <a:effectLst/>
                <a:latin typeface="+mn-lt"/>
              </a:rPr>
              <a:t>.</a:t>
            </a:r>
          </a:p>
          <a:p>
            <a:pPr marL="742950" lvl="1" indent="-285750" algn="l">
              <a:buFont typeface="Arial" panose="020B0604020202020204" pitchFamily="34" charset="0"/>
              <a:buChar char="•"/>
            </a:pPr>
            <a:r>
              <a:rPr lang="en-US" sz="1100" b="0" i="0" dirty="0">
                <a:solidFill>
                  <a:srgbClr val="212121"/>
                </a:solidFill>
                <a:effectLst/>
                <a:latin typeface="+mn-lt"/>
              </a:rPr>
              <a:t>Tingkat </a:t>
            </a:r>
            <a:r>
              <a:rPr lang="en-US" sz="1100" b="0" i="0" dirty="0" err="1">
                <a:solidFill>
                  <a:srgbClr val="212121"/>
                </a:solidFill>
                <a:effectLst/>
                <a:latin typeface="+mn-lt"/>
              </a:rPr>
              <a:t>konversi</a:t>
            </a:r>
            <a:r>
              <a:rPr lang="en-US" sz="1100" b="0" i="0" dirty="0">
                <a:solidFill>
                  <a:srgbClr val="212121"/>
                </a:solidFill>
                <a:effectLst/>
                <a:latin typeface="+mn-lt"/>
              </a:rPr>
              <a:t> </a:t>
            </a:r>
            <a:r>
              <a:rPr lang="en-US" sz="1100" b="0" i="0" dirty="0" err="1">
                <a:solidFill>
                  <a:srgbClr val="212121"/>
                </a:solidFill>
                <a:effectLst/>
                <a:latin typeface="+mn-lt"/>
              </a:rPr>
              <a:t>rendah</a:t>
            </a:r>
            <a:r>
              <a:rPr lang="en-US" sz="1100" b="0" i="0" dirty="0">
                <a:solidFill>
                  <a:srgbClr val="212121"/>
                </a:solidFill>
                <a:effectLst/>
                <a:latin typeface="+mn-lt"/>
              </a:rPr>
              <a:t>, </a:t>
            </a:r>
            <a:r>
              <a:rPr lang="en-US" sz="1100" b="0" i="0" dirty="0" err="1">
                <a:solidFill>
                  <a:srgbClr val="212121"/>
                </a:solidFill>
                <a:effectLst/>
                <a:latin typeface="+mn-lt"/>
              </a:rPr>
              <a:t>dengan</a:t>
            </a:r>
            <a:r>
              <a:rPr lang="en-US" sz="1100" b="0" i="0" dirty="0">
                <a:solidFill>
                  <a:srgbClr val="212121"/>
                </a:solidFill>
                <a:effectLst/>
                <a:latin typeface="+mn-lt"/>
              </a:rPr>
              <a:t> rata-rata 1.23%. </a:t>
            </a:r>
            <a:r>
              <a:rPr lang="en-US" sz="1100" b="0" i="0" dirty="0" err="1">
                <a:solidFill>
                  <a:srgbClr val="212121"/>
                </a:solidFill>
                <a:effectLst/>
                <a:latin typeface="+mn-lt"/>
              </a:rPr>
              <a:t>Kelompok</a:t>
            </a:r>
            <a:r>
              <a:rPr lang="en-US" sz="1100" b="0" i="0" dirty="0">
                <a:solidFill>
                  <a:srgbClr val="212121"/>
                </a:solidFill>
                <a:effectLst/>
                <a:latin typeface="+mn-lt"/>
              </a:rPr>
              <a:t> </a:t>
            </a:r>
            <a:r>
              <a:rPr lang="en-US" sz="1100" b="0" i="0" dirty="0" err="1">
                <a:solidFill>
                  <a:srgbClr val="212121"/>
                </a:solidFill>
                <a:effectLst/>
                <a:latin typeface="+mn-lt"/>
              </a:rPr>
              <a:t>ini</a:t>
            </a:r>
            <a:r>
              <a:rPr lang="en-US" sz="1100" b="0" i="0" dirty="0">
                <a:solidFill>
                  <a:srgbClr val="212121"/>
                </a:solidFill>
                <a:effectLst/>
                <a:latin typeface="+mn-lt"/>
              </a:rPr>
              <a:t> </a:t>
            </a:r>
            <a:r>
              <a:rPr lang="en-US" sz="1100" b="0" i="0" dirty="0" err="1">
                <a:solidFill>
                  <a:srgbClr val="212121"/>
                </a:solidFill>
                <a:effectLst/>
                <a:latin typeface="+mn-lt"/>
              </a:rPr>
              <a:t>memiliki</a:t>
            </a:r>
            <a:r>
              <a:rPr lang="en-US" sz="1100" b="0" i="0" dirty="0">
                <a:solidFill>
                  <a:srgbClr val="212121"/>
                </a:solidFill>
                <a:effectLst/>
                <a:latin typeface="+mn-lt"/>
              </a:rPr>
              <a:t> </a:t>
            </a:r>
            <a:r>
              <a:rPr lang="en-US" sz="1100" b="0" i="0" dirty="0" err="1">
                <a:solidFill>
                  <a:srgbClr val="212121"/>
                </a:solidFill>
                <a:effectLst/>
                <a:latin typeface="+mn-lt"/>
              </a:rPr>
              <a:t>risiko</a:t>
            </a:r>
            <a:r>
              <a:rPr lang="en-US" sz="1100" b="0" i="0" dirty="0">
                <a:solidFill>
                  <a:srgbClr val="212121"/>
                </a:solidFill>
                <a:effectLst/>
                <a:latin typeface="+mn-lt"/>
              </a:rPr>
              <a:t> </a:t>
            </a:r>
            <a:r>
              <a:rPr lang="en-US" sz="1100" b="0" i="0" dirty="0" err="1">
                <a:solidFill>
                  <a:srgbClr val="212121"/>
                </a:solidFill>
                <a:effectLst/>
                <a:latin typeface="+mn-lt"/>
              </a:rPr>
              <a:t>tinggi</a:t>
            </a:r>
            <a:r>
              <a:rPr lang="en-US" sz="1100" b="0" i="0" dirty="0">
                <a:solidFill>
                  <a:srgbClr val="212121"/>
                </a:solidFill>
                <a:effectLst/>
                <a:latin typeface="+mn-lt"/>
              </a:rPr>
              <a:t> </a:t>
            </a:r>
            <a:r>
              <a:rPr lang="en-US" sz="1100" b="0" i="0" dirty="0" err="1">
                <a:solidFill>
                  <a:srgbClr val="212121"/>
                </a:solidFill>
                <a:effectLst/>
                <a:latin typeface="+mn-lt"/>
              </a:rPr>
              <a:t>untuk</a:t>
            </a:r>
            <a:r>
              <a:rPr lang="en-US" sz="1100" b="0" i="0" dirty="0">
                <a:solidFill>
                  <a:srgbClr val="212121"/>
                </a:solidFill>
                <a:effectLst/>
                <a:latin typeface="+mn-lt"/>
              </a:rPr>
              <a:t> churn </a:t>
            </a:r>
            <a:r>
              <a:rPr lang="en-US" sz="1100" b="0" i="0" dirty="0" err="1">
                <a:solidFill>
                  <a:srgbClr val="212121"/>
                </a:solidFill>
                <a:effectLst/>
                <a:latin typeface="+mn-lt"/>
              </a:rPr>
              <a:t>karena</a:t>
            </a:r>
            <a:r>
              <a:rPr lang="en-US" sz="1100" b="0" i="0" dirty="0">
                <a:solidFill>
                  <a:srgbClr val="212121"/>
                </a:solidFill>
                <a:effectLst/>
                <a:latin typeface="+mn-lt"/>
              </a:rPr>
              <a:t> </a:t>
            </a:r>
            <a:r>
              <a:rPr lang="en-US" sz="1100" b="0" i="0" dirty="0" err="1">
                <a:solidFill>
                  <a:srgbClr val="212121"/>
                </a:solidFill>
                <a:effectLst/>
                <a:latin typeface="+mn-lt"/>
              </a:rPr>
              <a:t>pengeluaran</a:t>
            </a:r>
            <a:r>
              <a:rPr lang="en-US" sz="1100" b="0" i="0" dirty="0">
                <a:solidFill>
                  <a:srgbClr val="212121"/>
                </a:solidFill>
                <a:effectLst/>
                <a:latin typeface="+mn-lt"/>
              </a:rPr>
              <a:t> dan </a:t>
            </a:r>
            <a:r>
              <a:rPr lang="en-US" sz="1100" b="0" i="0" dirty="0" err="1">
                <a:solidFill>
                  <a:srgbClr val="212121"/>
                </a:solidFill>
                <a:effectLst/>
                <a:latin typeface="+mn-lt"/>
              </a:rPr>
              <a:t>tingkat</a:t>
            </a:r>
            <a:r>
              <a:rPr lang="en-US" sz="1100" b="0" i="0" dirty="0">
                <a:solidFill>
                  <a:srgbClr val="212121"/>
                </a:solidFill>
                <a:effectLst/>
                <a:latin typeface="+mn-lt"/>
              </a:rPr>
              <a:t> </a:t>
            </a:r>
            <a:r>
              <a:rPr lang="en-US" sz="1100" b="0" i="0" dirty="0" err="1">
                <a:solidFill>
                  <a:srgbClr val="212121"/>
                </a:solidFill>
                <a:effectLst/>
                <a:latin typeface="+mn-lt"/>
              </a:rPr>
              <a:t>konversi</a:t>
            </a:r>
            <a:r>
              <a:rPr lang="en-US" sz="1100" b="0" i="0" dirty="0">
                <a:solidFill>
                  <a:srgbClr val="212121"/>
                </a:solidFill>
                <a:effectLst/>
                <a:latin typeface="+mn-lt"/>
              </a:rPr>
              <a:t> yang </a:t>
            </a:r>
            <a:r>
              <a:rPr lang="en-US" sz="1100" b="0" i="0" dirty="0" err="1">
                <a:solidFill>
                  <a:srgbClr val="212121"/>
                </a:solidFill>
                <a:effectLst/>
                <a:latin typeface="+mn-lt"/>
              </a:rPr>
              <a:t>rendah</a:t>
            </a:r>
            <a:r>
              <a:rPr lang="en-US" sz="1100" b="0" i="0" dirty="0">
                <a:solidFill>
                  <a:srgbClr val="212121"/>
                </a:solidFill>
                <a:effectLst/>
                <a:latin typeface="+mn-lt"/>
              </a:rPr>
              <a:t>.</a:t>
            </a:r>
          </a:p>
          <a:p>
            <a:pPr marL="742950" lvl="1" indent="-285750" algn="l">
              <a:buFont typeface="Arial" panose="020B0604020202020204" pitchFamily="34" charset="0"/>
              <a:buChar char="•"/>
            </a:pPr>
            <a:endParaRPr lang="en-US" sz="1100" b="0" i="0" dirty="0">
              <a:solidFill>
                <a:srgbClr val="212121"/>
              </a:solidFill>
              <a:effectLst/>
              <a:latin typeface="+mn-lt"/>
            </a:endParaRPr>
          </a:p>
          <a:p>
            <a:pPr marL="228600" indent="-228600" algn="l">
              <a:buFont typeface="+mj-lt"/>
              <a:buAutoNum type="arabicPeriod"/>
            </a:pPr>
            <a:r>
              <a:rPr lang="en-US" sz="1100" b="1" i="0" dirty="0" err="1">
                <a:solidFill>
                  <a:srgbClr val="212121"/>
                </a:solidFill>
                <a:effectLst/>
                <a:latin typeface="+mn-lt"/>
              </a:rPr>
              <a:t>Kelompok</a:t>
            </a:r>
            <a:r>
              <a:rPr lang="en-US" sz="1100" b="1" i="0" dirty="0">
                <a:solidFill>
                  <a:srgbClr val="212121"/>
                </a:solidFill>
                <a:effectLst/>
                <a:latin typeface="+mn-lt"/>
              </a:rPr>
              <a:t> Low Spender</a:t>
            </a:r>
          </a:p>
          <a:p>
            <a:pPr marL="228600" indent="-228600" algn="l">
              <a:buFont typeface="+mj-lt"/>
              <a:buAutoNum type="arabicPeriod"/>
            </a:pPr>
            <a:endParaRPr lang="en-US" sz="1100" b="1" i="0" dirty="0">
              <a:solidFill>
                <a:srgbClr val="212121"/>
              </a:solidFill>
              <a:effectLst/>
              <a:latin typeface="+mn-lt"/>
            </a:endParaRPr>
          </a:p>
          <a:p>
            <a:pPr marL="742950" lvl="1" indent="-285750" algn="l">
              <a:buFont typeface="Arial" panose="020B0604020202020204" pitchFamily="34" charset="0"/>
              <a:buChar char="•"/>
            </a:pPr>
            <a:r>
              <a:rPr lang="en-US" sz="1100" b="0" i="0" dirty="0" err="1">
                <a:solidFill>
                  <a:srgbClr val="212121"/>
                </a:solidFill>
                <a:effectLst/>
                <a:latin typeface="+mn-lt"/>
              </a:rPr>
              <a:t>Kelompok</a:t>
            </a:r>
            <a:r>
              <a:rPr lang="en-US" sz="1100" b="0" i="0" dirty="0">
                <a:solidFill>
                  <a:srgbClr val="212121"/>
                </a:solidFill>
                <a:effectLst/>
                <a:latin typeface="+mn-lt"/>
              </a:rPr>
              <a:t> </a:t>
            </a:r>
            <a:r>
              <a:rPr lang="en-US" sz="1100" b="0" i="0" dirty="0" err="1">
                <a:solidFill>
                  <a:srgbClr val="212121"/>
                </a:solidFill>
                <a:effectLst/>
                <a:latin typeface="+mn-lt"/>
              </a:rPr>
              <a:t>ini</a:t>
            </a:r>
            <a:r>
              <a:rPr lang="en-US" sz="1100" b="0" i="0" dirty="0">
                <a:solidFill>
                  <a:srgbClr val="212121"/>
                </a:solidFill>
                <a:effectLst/>
                <a:latin typeface="+mn-lt"/>
              </a:rPr>
              <a:t> </a:t>
            </a:r>
            <a:r>
              <a:rPr lang="en-US" sz="1100" b="0" i="0" dirty="0" err="1">
                <a:solidFill>
                  <a:srgbClr val="212121"/>
                </a:solidFill>
                <a:effectLst/>
                <a:latin typeface="+mn-lt"/>
              </a:rPr>
              <a:t>didominasi</a:t>
            </a:r>
            <a:r>
              <a:rPr lang="en-US" sz="1100" b="0" i="0" dirty="0">
                <a:solidFill>
                  <a:srgbClr val="212121"/>
                </a:solidFill>
                <a:effectLst/>
                <a:latin typeface="+mn-lt"/>
              </a:rPr>
              <a:t> oleh middle-aged adults (36-55 </a:t>
            </a:r>
            <a:r>
              <a:rPr lang="en-US" sz="1100" b="0" i="0" dirty="0" err="1">
                <a:solidFill>
                  <a:srgbClr val="212121"/>
                </a:solidFill>
                <a:effectLst/>
                <a:latin typeface="+mn-lt"/>
              </a:rPr>
              <a:t>tahun</a:t>
            </a:r>
            <a:r>
              <a:rPr lang="en-US" sz="1100" b="0" i="0" dirty="0">
                <a:solidFill>
                  <a:srgbClr val="212121"/>
                </a:solidFill>
                <a:effectLst/>
                <a:latin typeface="+mn-lt"/>
              </a:rPr>
              <a:t>) dan older adults (&gt;55 </a:t>
            </a:r>
            <a:r>
              <a:rPr lang="en-US" sz="1100" b="0" i="0" dirty="0" err="1">
                <a:solidFill>
                  <a:srgbClr val="212121"/>
                </a:solidFill>
                <a:effectLst/>
                <a:latin typeface="+mn-lt"/>
              </a:rPr>
              <a:t>tahun</a:t>
            </a:r>
            <a:r>
              <a:rPr lang="en-US" sz="1100" b="0" i="0" dirty="0">
                <a:solidFill>
                  <a:srgbClr val="212121"/>
                </a:solidFill>
                <a:effectLst/>
                <a:latin typeface="+mn-lt"/>
              </a:rPr>
              <a:t>), </a:t>
            </a:r>
            <a:r>
              <a:rPr lang="en-US" sz="1100" b="0" i="0" dirty="0" err="1">
                <a:solidFill>
                  <a:srgbClr val="212121"/>
                </a:solidFill>
                <a:effectLst/>
                <a:latin typeface="+mn-lt"/>
              </a:rPr>
              <a:t>dengan</a:t>
            </a:r>
            <a:r>
              <a:rPr lang="en-US" sz="1100" b="0" i="0" dirty="0">
                <a:solidFill>
                  <a:srgbClr val="212121"/>
                </a:solidFill>
                <a:effectLst/>
                <a:latin typeface="+mn-lt"/>
              </a:rPr>
              <a:t> rata-rata </a:t>
            </a:r>
            <a:r>
              <a:rPr lang="en-US" sz="1100" b="0" i="0" dirty="0" err="1">
                <a:solidFill>
                  <a:srgbClr val="212121"/>
                </a:solidFill>
                <a:effectLst/>
                <a:latin typeface="+mn-lt"/>
              </a:rPr>
              <a:t>usia</a:t>
            </a:r>
            <a:r>
              <a:rPr lang="en-US" sz="1100" b="0" i="0" dirty="0">
                <a:solidFill>
                  <a:srgbClr val="212121"/>
                </a:solidFill>
                <a:effectLst/>
                <a:latin typeface="+mn-lt"/>
              </a:rPr>
              <a:t> 54 </a:t>
            </a:r>
            <a:r>
              <a:rPr lang="en-US" sz="1100" b="0" i="0" dirty="0" err="1">
                <a:solidFill>
                  <a:srgbClr val="212121"/>
                </a:solidFill>
                <a:effectLst/>
                <a:latin typeface="+mn-lt"/>
              </a:rPr>
              <a:t>tahun</a:t>
            </a:r>
            <a:r>
              <a:rPr lang="en-US" sz="1100" b="0" i="0" dirty="0">
                <a:solidFill>
                  <a:srgbClr val="212121"/>
                </a:solidFill>
                <a:effectLst/>
                <a:latin typeface="+mn-lt"/>
              </a:rPr>
              <a:t>.</a:t>
            </a:r>
          </a:p>
          <a:p>
            <a:pPr marL="742950" lvl="1" indent="-285750" algn="l">
              <a:buFont typeface="Arial" panose="020B0604020202020204" pitchFamily="34" charset="0"/>
              <a:buChar char="•"/>
            </a:pPr>
            <a:r>
              <a:rPr lang="en-US" sz="1100" b="0" i="0" dirty="0">
                <a:solidFill>
                  <a:srgbClr val="212121"/>
                </a:solidFill>
                <a:effectLst/>
                <a:latin typeface="+mn-lt"/>
              </a:rPr>
              <a:t>Rata-rata </a:t>
            </a:r>
            <a:r>
              <a:rPr lang="en-US" sz="1100" b="0" i="0" dirty="0" err="1">
                <a:solidFill>
                  <a:srgbClr val="212121"/>
                </a:solidFill>
                <a:effectLst/>
                <a:latin typeface="+mn-lt"/>
              </a:rPr>
              <a:t>pendapatan</a:t>
            </a:r>
            <a:r>
              <a:rPr lang="en-US" sz="1100" b="0" i="0" dirty="0">
                <a:solidFill>
                  <a:srgbClr val="212121"/>
                </a:solidFill>
                <a:effectLst/>
                <a:latin typeface="+mn-lt"/>
              </a:rPr>
              <a:t> </a:t>
            </a:r>
            <a:r>
              <a:rPr lang="en-US" sz="1100" b="0" i="0" dirty="0" err="1">
                <a:solidFill>
                  <a:srgbClr val="212121"/>
                </a:solidFill>
                <a:effectLst/>
                <a:latin typeface="+mn-lt"/>
              </a:rPr>
              <a:t>tahunan</a:t>
            </a:r>
            <a:r>
              <a:rPr lang="en-US" sz="1100" b="0" i="0" dirty="0">
                <a:solidFill>
                  <a:srgbClr val="212121"/>
                </a:solidFill>
                <a:effectLst/>
                <a:latin typeface="+mn-lt"/>
              </a:rPr>
              <a:t> </a:t>
            </a:r>
            <a:r>
              <a:rPr lang="en-US" sz="1100" b="0" i="0" dirty="0" err="1">
                <a:solidFill>
                  <a:srgbClr val="212121"/>
                </a:solidFill>
                <a:effectLst/>
                <a:latin typeface="+mn-lt"/>
              </a:rPr>
              <a:t>sebesar</a:t>
            </a:r>
            <a:r>
              <a:rPr lang="en-US" sz="1100" b="0" i="0" dirty="0">
                <a:solidFill>
                  <a:srgbClr val="212121"/>
                </a:solidFill>
                <a:effectLst/>
                <a:latin typeface="+mn-lt"/>
              </a:rPr>
              <a:t> IDR 59.1 </a:t>
            </a:r>
            <a:r>
              <a:rPr lang="en-US" sz="1100" b="0" i="0" dirty="0" err="1">
                <a:solidFill>
                  <a:srgbClr val="212121"/>
                </a:solidFill>
                <a:effectLst/>
                <a:latin typeface="+mn-lt"/>
              </a:rPr>
              <a:t>juta</a:t>
            </a:r>
            <a:r>
              <a:rPr lang="en-US" sz="1100" b="0" i="0" dirty="0">
                <a:solidFill>
                  <a:srgbClr val="212121"/>
                </a:solidFill>
                <a:effectLst/>
                <a:latin typeface="+mn-lt"/>
              </a:rPr>
              <a:t>, </a:t>
            </a:r>
            <a:r>
              <a:rPr lang="en-US" sz="1100" b="0" i="0" dirty="0" err="1">
                <a:solidFill>
                  <a:srgbClr val="212121"/>
                </a:solidFill>
                <a:effectLst/>
                <a:latin typeface="+mn-lt"/>
              </a:rPr>
              <a:t>dengan</a:t>
            </a:r>
            <a:r>
              <a:rPr lang="en-US" sz="1100" b="0" i="0" dirty="0">
                <a:solidFill>
                  <a:srgbClr val="212121"/>
                </a:solidFill>
                <a:effectLst/>
                <a:latin typeface="+mn-lt"/>
              </a:rPr>
              <a:t> </a:t>
            </a:r>
            <a:r>
              <a:rPr lang="en-US" sz="1100" b="0" i="0" dirty="0" err="1">
                <a:solidFill>
                  <a:srgbClr val="212121"/>
                </a:solidFill>
                <a:effectLst/>
                <a:latin typeface="+mn-lt"/>
              </a:rPr>
              <a:t>pengeluaran</a:t>
            </a:r>
            <a:r>
              <a:rPr lang="en-US" sz="1100" b="0" i="0" dirty="0">
                <a:solidFill>
                  <a:srgbClr val="212121"/>
                </a:solidFill>
                <a:effectLst/>
                <a:latin typeface="+mn-lt"/>
              </a:rPr>
              <a:t> </a:t>
            </a:r>
            <a:r>
              <a:rPr lang="en-US" sz="1100" b="0" i="0" dirty="0" err="1">
                <a:solidFill>
                  <a:srgbClr val="212121"/>
                </a:solidFill>
                <a:effectLst/>
                <a:latin typeface="+mn-lt"/>
              </a:rPr>
              <a:t>tahunan</a:t>
            </a:r>
            <a:r>
              <a:rPr lang="en-US" sz="1100" b="0" i="0" dirty="0">
                <a:solidFill>
                  <a:srgbClr val="212121"/>
                </a:solidFill>
                <a:effectLst/>
                <a:latin typeface="+mn-lt"/>
              </a:rPr>
              <a:t> rata-rata IDR 717 </a:t>
            </a:r>
            <a:r>
              <a:rPr lang="en-US" sz="1100" b="0" i="0" dirty="0" err="1">
                <a:solidFill>
                  <a:srgbClr val="212121"/>
                </a:solidFill>
                <a:effectLst/>
                <a:latin typeface="+mn-lt"/>
              </a:rPr>
              <a:t>ribu</a:t>
            </a:r>
            <a:r>
              <a:rPr lang="en-US" sz="1100" b="0" i="0" dirty="0">
                <a:solidFill>
                  <a:srgbClr val="212121"/>
                </a:solidFill>
                <a:effectLst/>
                <a:latin typeface="+mn-lt"/>
              </a:rPr>
              <a:t> dan </a:t>
            </a:r>
            <a:r>
              <a:rPr lang="en-US" sz="1100" b="0" i="0" dirty="0" err="1">
                <a:solidFill>
                  <a:srgbClr val="212121"/>
                </a:solidFill>
                <a:effectLst/>
                <a:latin typeface="+mn-lt"/>
              </a:rPr>
              <a:t>jumlah</a:t>
            </a:r>
            <a:r>
              <a:rPr lang="en-US" sz="1100" b="0" i="0" dirty="0">
                <a:solidFill>
                  <a:srgbClr val="212121"/>
                </a:solidFill>
                <a:effectLst/>
                <a:latin typeface="+mn-lt"/>
              </a:rPr>
              <a:t> </a:t>
            </a:r>
            <a:r>
              <a:rPr lang="en-US" sz="1100" b="0" i="0" dirty="0" err="1">
                <a:solidFill>
                  <a:srgbClr val="212121"/>
                </a:solidFill>
                <a:effectLst/>
                <a:latin typeface="+mn-lt"/>
              </a:rPr>
              <a:t>transaksi</a:t>
            </a:r>
            <a:r>
              <a:rPr lang="en-US" sz="1100" b="0" i="0" dirty="0">
                <a:solidFill>
                  <a:srgbClr val="212121"/>
                </a:solidFill>
                <a:effectLst/>
                <a:latin typeface="+mn-lt"/>
              </a:rPr>
              <a:t> rata-rata per </a:t>
            </a:r>
            <a:r>
              <a:rPr lang="en-US" sz="1100" b="0" i="0" dirty="0" err="1">
                <a:solidFill>
                  <a:srgbClr val="212121"/>
                </a:solidFill>
                <a:effectLst/>
                <a:latin typeface="+mn-lt"/>
              </a:rPr>
              <a:t>tahun</a:t>
            </a:r>
            <a:r>
              <a:rPr lang="en-US" sz="1100" b="0" i="0" dirty="0">
                <a:solidFill>
                  <a:srgbClr val="212121"/>
                </a:solidFill>
                <a:effectLst/>
                <a:latin typeface="+mn-lt"/>
              </a:rPr>
              <a:t> </a:t>
            </a:r>
            <a:r>
              <a:rPr lang="en-US" sz="1100" b="0" i="0" dirty="0" err="1">
                <a:solidFill>
                  <a:srgbClr val="212121"/>
                </a:solidFill>
                <a:effectLst/>
                <a:latin typeface="+mn-lt"/>
              </a:rPr>
              <a:t>adalah</a:t>
            </a:r>
            <a:r>
              <a:rPr lang="en-US" sz="1100" b="0" i="0" dirty="0">
                <a:solidFill>
                  <a:srgbClr val="212121"/>
                </a:solidFill>
                <a:effectLst/>
                <a:latin typeface="+mn-lt"/>
              </a:rPr>
              <a:t> 3.93 </a:t>
            </a:r>
            <a:r>
              <a:rPr lang="en-US" sz="1100" b="0" i="0" dirty="0" err="1">
                <a:solidFill>
                  <a:srgbClr val="212121"/>
                </a:solidFill>
                <a:effectLst/>
                <a:latin typeface="+mn-lt"/>
              </a:rPr>
              <a:t>transaksi</a:t>
            </a:r>
            <a:r>
              <a:rPr lang="en-US" sz="1100" b="0" i="0" dirty="0">
                <a:solidFill>
                  <a:srgbClr val="212121"/>
                </a:solidFill>
                <a:effectLst/>
                <a:latin typeface="+mn-lt"/>
              </a:rPr>
              <a:t>.</a:t>
            </a:r>
          </a:p>
          <a:p>
            <a:pPr marL="742950" lvl="1" indent="-285750" algn="l">
              <a:buFont typeface="Arial" panose="020B0604020202020204" pitchFamily="34" charset="0"/>
              <a:buChar char="•"/>
            </a:pPr>
            <a:r>
              <a:rPr lang="en-US" sz="1100" b="0" i="0" dirty="0">
                <a:solidFill>
                  <a:srgbClr val="212121"/>
                </a:solidFill>
                <a:effectLst/>
                <a:latin typeface="+mn-lt"/>
              </a:rPr>
              <a:t>Tingkat </a:t>
            </a:r>
            <a:r>
              <a:rPr lang="en-US" sz="1100" b="0" i="0" dirty="0" err="1">
                <a:solidFill>
                  <a:srgbClr val="212121"/>
                </a:solidFill>
                <a:effectLst/>
                <a:latin typeface="+mn-lt"/>
              </a:rPr>
              <a:t>konversi</a:t>
            </a:r>
            <a:r>
              <a:rPr lang="en-US" sz="1100" b="0" i="0" dirty="0">
                <a:solidFill>
                  <a:srgbClr val="212121"/>
                </a:solidFill>
                <a:effectLst/>
                <a:latin typeface="+mn-lt"/>
              </a:rPr>
              <a:t> </a:t>
            </a:r>
            <a:r>
              <a:rPr lang="en-US" sz="1100" b="0" i="0" dirty="0" err="1">
                <a:solidFill>
                  <a:srgbClr val="212121"/>
                </a:solidFill>
                <a:effectLst/>
                <a:latin typeface="+mn-lt"/>
              </a:rPr>
              <a:t>rendah</a:t>
            </a:r>
            <a:r>
              <a:rPr lang="en-US" sz="1100" b="0" i="0" dirty="0">
                <a:solidFill>
                  <a:srgbClr val="212121"/>
                </a:solidFill>
                <a:effectLst/>
                <a:latin typeface="+mn-lt"/>
              </a:rPr>
              <a:t>, </a:t>
            </a:r>
            <a:r>
              <a:rPr lang="en-US" sz="1100" b="0" i="0" dirty="0" err="1">
                <a:solidFill>
                  <a:srgbClr val="212121"/>
                </a:solidFill>
                <a:effectLst/>
                <a:latin typeface="+mn-lt"/>
              </a:rPr>
              <a:t>dengan</a:t>
            </a:r>
            <a:r>
              <a:rPr lang="en-US" sz="1100" b="0" i="0" dirty="0">
                <a:solidFill>
                  <a:srgbClr val="212121"/>
                </a:solidFill>
                <a:effectLst/>
                <a:latin typeface="+mn-lt"/>
              </a:rPr>
              <a:t> rata-rata 3.93%. </a:t>
            </a:r>
            <a:r>
              <a:rPr lang="en-US" sz="1100" b="0" i="0" dirty="0" err="1">
                <a:solidFill>
                  <a:srgbClr val="212121"/>
                </a:solidFill>
                <a:effectLst/>
                <a:latin typeface="+mn-lt"/>
              </a:rPr>
              <a:t>Kelompok</a:t>
            </a:r>
            <a:r>
              <a:rPr lang="en-US" sz="1100" b="0" i="0" dirty="0">
                <a:solidFill>
                  <a:srgbClr val="212121"/>
                </a:solidFill>
                <a:effectLst/>
                <a:latin typeface="+mn-lt"/>
              </a:rPr>
              <a:t> </a:t>
            </a:r>
            <a:r>
              <a:rPr lang="en-US" sz="1100" b="0" i="0" dirty="0" err="1">
                <a:solidFill>
                  <a:srgbClr val="212121"/>
                </a:solidFill>
                <a:effectLst/>
                <a:latin typeface="+mn-lt"/>
              </a:rPr>
              <a:t>ini</a:t>
            </a:r>
            <a:r>
              <a:rPr lang="en-US" sz="1100" b="0" i="0" dirty="0">
                <a:solidFill>
                  <a:srgbClr val="212121"/>
                </a:solidFill>
                <a:effectLst/>
                <a:latin typeface="+mn-lt"/>
              </a:rPr>
              <a:t> </a:t>
            </a:r>
            <a:r>
              <a:rPr lang="en-US" sz="1100" b="0" i="0" dirty="0" err="1">
                <a:solidFill>
                  <a:srgbClr val="212121"/>
                </a:solidFill>
                <a:effectLst/>
                <a:latin typeface="+mn-lt"/>
              </a:rPr>
              <a:t>memiliki</a:t>
            </a:r>
            <a:r>
              <a:rPr lang="en-US" sz="1100" b="0" i="0" dirty="0">
                <a:solidFill>
                  <a:srgbClr val="212121"/>
                </a:solidFill>
                <a:effectLst/>
                <a:latin typeface="+mn-lt"/>
              </a:rPr>
              <a:t> </a:t>
            </a:r>
            <a:r>
              <a:rPr lang="en-US" sz="1100" b="0" i="0" dirty="0" err="1">
                <a:solidFill>
                  <a:srgbClr val="212121"/>
                </a:solidFill>
                <a:effectLst/>
                <a:latin typeface="+mn-lt"/>
              </a:rPr>
              <a:t>potensi</a:t>
            </a:r>
            <a:r>
              <a:rPr lang="en-US" sz="1100" b="0" i="0" dirty="0">
                <a:solidFill>
                  <a:srgbClr val="212121"/>
                </a:solidFill>
                <a:effectLst/>
                <a:latin typeface="+mn-lt"/>
              </a:rPr>
              <a:t> </a:t>
            </a:r>
            <a:r>
              <a:rPr lang="en-US" sz="1100" b="0" i="0" dirty="0" err="1">
                <a:solidFill>
                  <a:srgbClr val="212121"/>
                </a:solidFill>
                <a:effectLst/>
                <a:latin typeface="+mn-lt"/>
              </a:rPr>
              <a:t>untuk</a:t>
            </a:r>
            <a:r>
              <a:rPr lang="en-US" sz="1100" b="0" i="0" dirty="0">
                <a:solidFill>
                  <a:srgbClr val="212121"/>
                </a:solidFill>
                <a:effectLst/>
                <a:latin typeface="+mn-lt"/>
              </a:rPr>
              <a:t> </a:t>
            </a:r>
            <a:r>
              <a:rPr lang="en-US" sz="1100" b="0" i="0" dirty="0" err="1">
                <a:solidFill>
                  <a:srgbClr val="212121"/>
                </a:solidFill>
                <a:effectLst/>
                <a:latin typeface="+mn-lt"/>
              </a:rPr>
              <a:t>meningkatkan</a:t>
            </a:r>
            <a:r>
              <a:rPr lang="en-US" sz="1100" b="0" i="0" dirty="0">
                <a:solidFill>
                  <a:srgbClr val="212121"/>
                </a:solidFill>
                <a:effectLst/>
                <a:latin typeface="+mn-lt"/>
              </a:rPr>
              <a:t> </a:t>
            </a:r>
            <a:r>
              <a:rPr lang="en-US" sz="1100" b="0" i="0" dirty="0" err="1">
                <a:solidFill>
                  <a:srgbClr val="212121"/>
                </a:solidFill>
                <a:effectLst/>
                <a:latin typeface="+mn-lt"/>
              </a:rPr>
              <a:t>pengeluaran</a:t>
            </a:r>
            <a:r>
              <a:rPr lang="en-US" sz="1100" b="0" i="0" dirty="0">
                <a:solidFill>
                  <a:srgbClr val="212121"/>
                </a:solidFill>
                <a:effectLst/>
                <a:latin typeface="+mn-lt"/>
              </a:rPr>
              <a:t> </a:t>
            </a:r>
            <a:r>
              <a:rPr lang="en-US" sz="1100" b="0" i="0" dirty="0" err="1">
                <a:solidFill>
                  <a:srgbClr val="212121"/>
                </a:solidFill>
                <a:effectLst/>
                <a:latin typeface="+mn-lt"/>
              </a:rPr>
              <a:t>dengan</a:t>
            </a:r>
            <a:r>
              <a:rPr lang="en-US" sz="1100" b="0" i="0" dirty="0">
                <a:solidFill>
                  <a:srgbClr val="212121"/>
                </a:solidFill>
                <a:effectLst/>
                <a:latin typeface="+mn-lt"/>
              </a:rPr>
              <a:t> strategi yang </a:t>
            </a:r>
            <a:r>
              <a:rPr lang="en-US" sz="1100" b="0" i="0" dirty="0" err="1">
                <a:solidFill>
                  <a:srgbClr val="212121"/>
                </a:solidFill>
                <a:effectLst/>
                <a:latin typeface="+mn-lt"/>
              </a:rPr>
              <a:t>tepat</a:t>
            </a:r>
            <a:r>
              <a:rPr lang="en-US" sz="1100" b="0" i="0" dirty="0">
                <a:solidFill>
                  <a:srgbClr val="212121"/>
                </a:solidFill>
                <a:effectLst/>
                <a:latin typeface="+mn-lt"/>
              </a:rPr>
              <a:t>.</a:t>
            </a:r>
          </a:p>
        </p:txBody>
      </p:sp>
    </p:spTree>
    <p:extLst>
      <p:ext uri="{BB962C8B-B14F-4D97-AF65-F5344CB8AC3E}">
        <p14:creationId xmlns:p14="http://schemas.microsoft.com/office/powerpoint/2010/main" val="4107701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2" name="Google Shape;115;p27">
            <a:extLst>
              <a:ext uri="{FF2B5EF4-FFF2-40B4-BE49-F238E27FC236}">
                <a16:creationId xmlns:a16="http://schemas.microsoft.com/office/drawing/2014/main" id="{080430B5-6A08-37AF-FA62-71A164CE38C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sp>
        <p:nvSpPr>
          <p:cNvPr id="6" name="TextBox 5">
            <a:extLst>
              <a:ext uri="{FF2B5EF4-FFF2-40B4-BE49-F238E27FC236}">
                <a16:creationId xmlns:a16="http://schemas.microsoft.com/office/drawing/2014/main" id="{6990754C-C4D6-3DD8-3DE4-B71D4F3F95D6}"/>
              </a:ext>
            </a:extLst>
          </p:cNvPr>
          <p:cNvSpPr txBox="1"/>
          <p:nvPr/>
        </p:nvSpPr>
        <p:spPr>
          <a:xfrm>
            <a:off x="4419600" y="666890"/>
            <a:ext cx="4724400" cy="4154984"/>
          </a:xfrm>
          <a:prstGeom prst="rect">
            <a:avLst/>
          </a:prstGeom>
          <a:noFill/>
        </p:spPr>
        <p:txBody>
          <a:bodyPr wrap="square">
            <a:spAutoFit/>
          </a:bodyPr>
          <a:lstStyle/>
          <a:p>
            <a:pPr marL="228600" indent="-228600" algn="l">
              <a:buFont typeface="+mj-lt"/>
              <a:buAutoNum type="arabicPeriod" startAt="3"/>
            </a:pPr>
            <a:r>
              <a:rPr lang="en-US" sz="1100" b="1" dirty="0" err="1">
                <a:solidFill>
                  <a:srgbClr val="212121"/>
                </a:solidFill>
                <a:latin typeface="+mn-lt"/>
              </a:rPr>
              <a:t>Kelompok</a:t>
            </a:r>
            <a:r>
              <a:rPr lang="en-US" sz="1100" b="1" i="0" dirty="0">
                <a:solidFill>
                  <a:srgbClr val="212121"/>
                </a:solidFill>
                <a:effectLst/>
                <a:latin typeface="+mn-lt"/>
              </a:rPr>
              <a:t> Mid Spender</a:t>
            </a:r>
          </a:p>
          <a:p>
            <a:pPr marL="228600" indent="-228600" algn="l">
              <a:buFont typeface="+mj-lt"/>
              <a:buAutoNum type="arabicPeriod" startAt="3"/>
            </a:pPr>
            <a:endParaRPr lang="en-US" sz="1100" b="1" i="0" dirty="0">
              <a:solidFill>
                <a:srgbClr val="212121"/>
              </a:solidFill>
              <a:effectLst/>
              <a:latin typeface="+mn-lt"/>
            </a:endParaRPr>
          </a:p>
          <a:p>
            <a:pPr marL="742950" lvl="1" indent="-285750" algn="l">
              <a:buFont typeface="Arial" panose="020B0604020202020204" pitchFamily="34" charset="0"/>
              <a:buChar char="•"/>
            </a:pPr>
            <a:r>
              <a:rPr lang="en-US" sz="1100" b="0" i="0" dirty="0" err="1">
                <a:solidFill>
                  <a:srgbClr val="212121"/>
                </a:solidFill>
                <a:effectLst/>
                <a:latin typeface="+mn-lt"/>
              </a:rPr>
              <a:t>Kelompok</a:t>
            </a:r>
            <a:r>
              <a:rPr lang="en-US" sz="1100" b="0" i="0" dirty="0">
                <a:solidFill>
                  <a:srgbClr val="212121"/>
                </a:solidFill>
                <a:effectLst/>
                <a:latin typeface="+mn-lt"/>
              </a:rPr>
              <a:t> </a:t>
            </a:r>
            <a:r>
              <a:rPr lang="en-US" sz="1100" b="0" i="0" dirty="0" err="1">
                <a:solidFill>
                  <a:srgbClr val="212121"/>
                </a:solidFill>
                <a:effectLst/>
                <a:latin typeface="+mn-lt"/>
              </a:rPr>
              <a:t>ini</a:t>
            </a:r>
            <a:r>
              <a:rPr lang="en-US" sz="1100" b="0" i="0" dirty="0">
                <a:solidFill>
                  <a:srgbClr val="212121"/>
                </a:solidFill>
                <a:effectLst/>
                <a:latin typeface="+mn-lt"/>
              </a:rPr>
              <a:t> </a:t>
            </a:r>
            <a:r>
              <a:rPr lang="en-US" sz="1100" b="0" i="0" dirty="0" err="1">
                <a:solidFill>
                  <a:srgbClr val="212121"/>
                </a:solidFill>
                <a:effectLst/>
                <a:latin typeface="+mn-lt"/>
              </a:rPr>
              <a:t>didominasi</a:t>
            </a:r>
            <a:r>
              <a:rPr lang="en-US" sz="1100" b="0" i="0" dirty="0">
                <a:solidFill>
                  <a:srgbClr val="212121"/>
                </a:solidFill>
                <a:effectLst/>
                <a:latin typeface="+mn-lt"/>
              </a:rPr>
              <a:t> oleh middle-aged adults (36-55 </a:t>
            </a:r>
            <a:r>
              <a:rPr lang="en-US" sz="1100" b="0" i="0" dirty="0" err="1">
                <a:solidFill>
                  <a:srgbClr val="212121"/>
                </a:solidFill>
                <a:effectLst/>
                <a:latin typeface="+mn-lt"/>
              </a:rPr>
              <a:t>tahun</a:t>
            </a:r>
            <a:r>
              <a:rPr lang="en-US" sz="1100" b="0" i="0" dirty="0">
                <a:solidFill>
                  <a:srgbClr val="212121"/>
                </a:solidFill>
                <a:effectLst/>
                <a:latin typeface="+mn-lt"/>
              </a:rPr>
              <a:t>) dan older adults (&gt;55 </a:t>
            </a:r>
            <a:r>
              <a:rPr lang="en-US" sz="1100" b="0" i="0" dirty="0" err="1">
                <a:solidFill>
                  <a:srgbClr val="212121"/>
                </a:solidFill>
                <a:effectLst/>
                <a:latin typeface="+mn-lt"/>
              </a:rPr>
              <a:t>tahun</a:t>
            </a:r>
            <a:r>
              <a:rPr lang="en-US" sz="1100" b="0" i="0" dirty="0">
                <a:solidFill>
                  <a:srgbClr val="212121"/>
                </a:solidFill>
                <a:effectLst/>
                <a:latin typeface="+mn-lt"/>
              </a:rPr>
              <a:t>), </a:t>
            </a:r>
            <a:r>
              <a:rPr lang="en-US" sz="1100" b="0" i="0" dirty="0" err="1">
                <a:solidFill>
                  <a:srgbClr val="212121"/>
                </a:solidFill>
                <a:effectLst/>
                <a:latin typeface="+mn-lt"/>
              </a:rPr>
              <a:t>dengan</a:t>
            </a:r>
            <a:r>
              <a:rPr lang="en-US" sz="1100" b="0" i="0" dirty="0">
                <a:solidFill>
                  <a:srgbClr val="212121"/>
                </a:solidFill>
                <a:effectLst/>
                <a:latin typeface="+mn-lt"/>
              </a:rPr>
              <a:t> rata-rata </a:t>
            </a:r>
            <a:r>
              <a:rPr lang="en-US" sz="1100" b="0" i="0" dirty="0" err="1">
                <a:solidFill>
                  <a:srgbClr val="212121"/>
                </a:solidFill>
                <a:effectLst/>
                <a:latin typeface="+mn-lt"/>
              </a:rPr>
              <a:t>usia</a:t>
            </a:r>
            <a:r>
              <a:rPr lang="en-US" sz="1100" b="0" i="0" dirty="0">
                <a:solidFill>
                  <a:srgbClr val="212121"/>
                </a:solidFill>
                <a:effectLst/>
                <a:latin typeface="+mn-lt"/>
              </a:rPr>
              <a:t> 55 </a:t>
            </a:r>
            <a:r>
              <a:rPr lang="en-US" sz="1100" b="0" i="0" dirty="0" err="1">
                <a:solidFill>
                  <a:srgbClr val="212121"/>
                </a:solidFill>
                <a:effectLst/>
                <a:latin typeface="+mn-lt"/>
              </a:rPr>
              <a:t>tahun</a:t>
            </a:r>
            <a:r>
              <a:rPr lang="en-US" sz="1100" b="0" i="0" dirty="0">
                <a:solidFill>
                  <a:srgbClr val="212121"/>
                </a:solidFill>
                <a:effectLst/>
                <a:latin typeface="+mn-lt"/>
              </a:rPr>
              <a:t>.</a:t>
            </a:r>
          </a:p>
          <a:p>
            <a:pPr marL="742950" lvl="1" indent="-285750" algn="l">
              <a:buFont typeface="Arial" panose="020B0604020202020204" pitchFamily="34" charset="0"/>
              <a:buChar char="•"/>
            </a:pPr>
            <a:r>
              <a:rPr lang="en-US" sz="1100" b="0" i="0" dirty="0">
                <a:solidFill>
                  <a:srgbClr val="212121"/>
                </a:solidFill>
                <a:effectLst/>
                <a:latin typeface="+mn-lt"/>
              </a:rPr>
              <a:t>Rata-rata </a:t>
            </a:r>
            <a:r>
              <a:rPr lang="en-US" sz="1100" b="0" i="0" dirty="0" err="1">
                <a:solidFill>
                  <a:srgbClr val="212121"/>
                </a:solidFill>
                <a:effectLst/>
                <a:latin typeface="+mn-lt"/>
              </a:rPr>
              <a:t>pendapatan</a:t>
            </a:r>
            <a:r>
              <a:rPr lang="en-US" sz="1100" b="0" i="0" dirty="0">
                <a:solidFill>
                  <a:srgbClr val="212121"/>
                </a:solidFill>
                <a:effectLst/>
                <a:latin typeface="+mn-lt"/>
              </a:rPr>
              <a:t> </a:t>
            </a:r>
            <a:r>
              <a:rPr lang="en-US" sz="1100" b="0" i="0" dirty="0" err="1">
                <a:solidFill>
                  <a:srgbClr val="212121"/>
                </a:solidFill>
                <a:effectLst/>
                <a:latin typeface="+mn-lt"/>
              </a:rPr>
              <a:t>tahunan</a:t>
            </a:r>
            <a:r>
              <a:rPr lang="en-US" sz="1100" b="0" i="0" dirty="0">
                <a:solidFill>
                  <a:srgbClr val="212121"/>
                </a:solidFill>
                <a:effectLst/>
                <a:latin typeface="+mn-lt"/>
              </a:rPr>
              <a:t> </a:t>
            </a:r>
            <a:r>
              <a:rPr lang="en-US" sz="1100" b="0" i="0" dirty="0" err="1">
                <a:solidFill>
                  <a:srgbClr val="212121"/>
                </a:solidFill>
                <a:effectLst/>
                <a:latin typeface="+mn-lt"/>
              </a:rPr>
              <a:t>sebesar</a:t>
            </a:r>
            <a:r>
              <a:rPr lang="en-US" sz="1100" b="0" i="0" dirty="0">
                <a:solidFill>
                  <a:srgbClr val="212121"/>
                </a:solidFill>
                <a:effectLst/>
                <a:latin typeface="+mn-lt"/>
              </a:rPr>
              <a:t> IDR 68.4 </a:t>
            </a:r>
            <a:r>
              <a:rPr lang="en-US" sz="1100" b="0" i="0" dirty="0" err="1">
                <a:solidFill>
                  <a:srgbClr val="212121"/>
                </a:solidFill>
                <a:effectLst/>
                <a:latin typeface="+mn-lt"/>
              </a:rPr>
              <a:t>juta</a:t>
            </a:r>
            <a:r>
              <a:rPr lang="en-US" sz="1100" b="0" i="0" dirty="0">
                <a:solidFill>
                  <a:srgbClr val="212121"/>
                </a:solidFill>
                <a:effectLst/>
                <a:latin typeface="+mn-lt"/>
              </a:rPr>
              <a:t>, </a:t>
            </a:r>
            <a:r>
              <a:rPr lang="en-US" sz="1100" b="0" i="0" dirty="0" err="1">
                <a:solidFill>
                  <a:srgbClr val="212121"/>
                </a:solidFill>
                <a:effectLst/>
                <a:latin typeface="+mn-lt"/>
              </a:rPr>
              <a:t>dengan</a:t>
            </a:r>
            <a:r>
              <a:rPr lang="en-US" sz="1100" b="0" i="0" dirty="0">
                <a:solidFill>
                  <a:srgbClr val="212121"/>
                </a:solidFill>
                <a:effectLst/>
                <a:latin typeface="+mn-lt"/>
              </a:rPr>
              <a:t> </a:t>
            </a:r>
            <a:r>
              <a:rPr lang="en-US" sz="1100" b="0" i="0" dirty="0" err="1">
                <a:solidFill>
                  <a:srgbClr val="212121"/>
                </a:solidFill>
                <a:effectLst/>
                <a:latin typeface="+mn-lt"/>
              </a:rPr>
              <a:t>pengeluaran</a:t>
            </a:r>
            <a:r>
              <a:rPr lang="en-US" sz="1100" b="0" i="0" dirty="0">
                <a:solidFill>
                  <a:srgbClr val="212121"/>
                </a:solidFill>
                <a:effectLst/>
                <a:latin typeface="+mn-lt"/>
              </a:rPr>
              <a:t> </a:t>
            </a:r>
            <a:r>
              <a:rPr lang="en-US" sz="1100" b="0" i="0" dirty="0" err="1">
                <a:solidFill>
                  <a:srgbClr val="212121"/>
                </a:solidFill>
                <a:effectLst/>
                <a:latin typeface="+mn-lt"/>
              </a:rPr>
              <a:t>tahunan</a:t>
            </a:r>
            <a:r>
              <a:rPr lang="en-US" sz="1100" b="0" i="0" dirty="0">
                <a:solidFill>
                  <a:srgbClr val="212121"/>
                </a:solidFill>
                <a:effectLst/>
                <a:latin typeface="+mn-lt"/>
              </a:rPr>
              <a:t> rata-rata IDR 1.19 </a:t>
            </a:r>
            <a:r>
              <a:rPr lang="en-US" sz="1100" b="0" i="0" dirty="0" err="1">
                <a:solidFill>
                  <a:srgbClr val="212121"/>
                </a:solidFill>
                <a:effectLst/>
                <a:latin typeface="+mn-lt"/>
              </a:rPr>
              <a:t>juta</a:t>
            </a:r>
            <a:r>
              <a:rPr lang="en-US" sz="1100" b="0" i="0" dirty="0">
                <a:solidFill>
                  <a:srgbClr val="212121"/>
                </a:solidFill>
                <a:effectLst/>
                <a:latin typeface="+mn-lt"/>
              </a:rPr>
              <a:t> dan </a:t>
            </a:r>
            <a:r>
              <a:rPr lang="en-US" sz="1100" b="0" i="0" dirty="0" err="1">
                <a:solidFill>
                  <a:srgbClr val="212121"/>
                </a:solidFill>
                <a:effectLst/>
                <a:latin typeface="+mn-lt"/>
              </a:rPr>
              <a:t>jumlah</a:t>
            </a:r>
            <a:r>
              <a:rPr lang="en-US" sz="1100" b="0" i="0" dirty="0">
                <a:solidFill>
                  <a:srgbClr val="212121"/>
                </a:solidFill>
                <a:effectLst/>
                <a:latin typeface="+mn-lt"/>
              </a:rPr>
              <a:t> </a:t>
            </a:r>
            <a:r>
              <a:rPr lang="en-US" sz="1100" b="0" i="0" dirty="0" err="1">
                <a:solidFill>
                  <a:srgbClr val="212121"/>
                </a:solidFill>
                <a:effectLst/>
                <a:latin typeface="+mn-lt"/>
              </a:rPr>
              <a:t>transaksi</a:t>
            </a:r>
            <a:r>
              <a:rPr lang="en-US" sz="1100" b="0" i="0" dirty="0">
                <a:solidFill>
                  <a:srgbClr val="212121"/>
                </a:solidFill>
                <a:effectLst/>
                <a:latin typeface="+mn-lt"/>
              </a:rPr>
              <a:t> rata-rata per </a:t>
            </a:r>
            <a:r>
              <a:rPr lang="en-US" sz="1100" b="0" i="0" dirty="0" err="1">
                <a:solidFill>
                  <a:srgbClr val="212121"/>
                </a:solidFill>
                <a:effectLst/>
                <a:latin typeface="+mn-lt"/>
              </a:rPr>
              <a:t>tahun</a:t>
            </a:r>
            <a:r>
              <a:rPr lang="en-US" sz="1100" b="0" i="0" dirty="0">
                <a:solidFill>
                  <a:srgbClr val="212121"/>
                </a:solidFill>
                <a:effectLst/>
                <a:latin typeface="+mn-lt"/>
              </a:rPr>
              <a:t> </a:t>
            </a:r>
            <a:r>
              <a:rPr lang="en-US" sz="1100" b="0" i="0" dirty="0" err="1">
                <a:solidFill>
                  <a:srgbClr val="212121"/>
                </a:solidFill>
                <a:effectLst/>
                <a:latin typeface="+mn-lt"/>
              </a:rPr>
              <a:t>adalah</a:t>
            </a:r>
            <a:r>
              <a:rPr lang="en-US" sz="1100" b="0" i="0" dirty="0">
                <a:solidFill>
                  <a:srgbClr val="212121"/>
                </a:solidFill>
                <a:effectLst/>
                <a:latin typeface="+mn-lt"/>
              </a:rPr>
              <a:t> 6 </a:t>
            </a:r>
            <a:r>
              <a:rPr lang="en-US" sz="1100" b="0" i="0" dirty="0" err="1">
                <a:solidFill>
                  <a:srgbClr val="212121"/>
                </a:solidFill>
                <a:effectLst/>
                <a:latin typeface="+mn-lt"/>
              </a:rPr>
              <a:t>transaksi</a:t>
            </a:r>
            <a:r>
              <a:rPr lang="en-US" sz="1100" b="0" i="0" dirty="0">
                <a:solidFill>
                  <a:srgbClr val="212121"/>
                </a:solidFill>
                <a:effectLst/>
                <a:latin typeface="+mn-lt"/>
              </a:rPr>
              <a:t>.</a:t>
            </a:r>
          </a:p>
          <a:p>
            <a:pPr marL="742950" lvl="1" indent="-285750" algn="l">
              <a:buFont typeface="Arial" panose="020B0604020202020204" pitchFamily="34" charset="0"/>
              <a:buChar char="•"/>
            </a:pPr>
            <a:r>
              <a:rPr lang="en-US" sz="1100" b="0" i="0" dirty="0">
                <a:solidFill>
                  <a:srgbClr val="212121"/>
                </a:solidFill>
                <a:effectLst/>
                <a:latin typeface="+mn-lt"/>
              </a:rPr>
              <a:t>Tingkat </a:t>
            </a:r>
            <a:r>
              <a:rPr lang="en-US" sz="1100" b="0" i="0" dirty="0" err="1">
                <a:solidFill>
                  <a:srgbClr val="212121"/>
                </a:solidFill>
                <a:effectLst/>
                <a:latin typeface="+mn-lt"/>
              </a:rPr>
              <a:t>konversi</a:t>
            </a:r>
            <a:r>
              <a:rPr lang="en-US" sz="1100" b="0" i="0" dirty="0">
                <a:solidFill>
                  <a:srgbClr val="212121"/>
                </a:solidFill>
                <a:effectLst/>
                <a:latin typeface="+mn-lt"/>
              </a:rPr>
              <a:t> </a:t>
            </a:r>
            <a:r>
              <a:rPr lang="en-US" sz="1100" b="0" i="0" dirty="0" err="1">
                <a:solidFill>
                  <a:srgbClr val="212121"/>
                </a:solidFill>
                <a:effectLst/>
                <a:latin typeface="+mn-lt"/>
              </a:rPr>
              <a:t>cukup</a:t>
            </a:r>
            <a:r>
              <a:rPr lang="en-US" sz="1100" b="0" i="0" dirty="0">
                <a:solidFill>
                  <a:srgbClr val="212121"/>
                </a:solidFill>
                <a:effectLst/>
                <a:latin typeface="+mn-lt"/>
              </a:rPr>
              <a:t> </a:t>
            </a:r>
            <a:r>
              <a:rPr lang="en-US" sz="1100" b="0" i="0" dirty="0" err="1">
                <a:solidFill>
                  <a:srgbClr val="212121"/>
                </a:solidFill>
                <a:effectLst/>
                <a:latin typeface="+mn-lt"/>
              </a:rPr>
              <a:t>tinggi</a:t>
            </a:r>
            <a:r>
              <a:rPr lang="en-US" sz="1100" b="0" i="0" dirty="0">
                <a:solidFill>
                  <a:srgbClr val="212121"/>
                </a:solidFill>
                <a:effectLst/>
                <a:latin typeface="+mn-lt"/>
              </a:rPr>
              <a:t>, </a:t>
            </a:r>
            <a:r>
              <a:rPr lang="en-US" sz="1100" b="0" i="0" dirty="0" err="1">
                <a:solidFill>
                  <a:srgbClr val="212121"/>
                </a:solidFill>
                <a:effectLst/>
                <a:latin typeface="+mn-lt"/>
              </a:rPr>
              <a:t>dengan</a:t>
            </a:r>
            <a:r>
              <a:rPr lang="en-US" sz="1100" b="0" i="0" dirty="0">
                <a:solidFill>
                  <a:srgbClr val="212121"/>
                </a:solidFill>
                <a:effectLst/>
                <a:latin typeface="+mn-lt"/>
              </a:rPr>
              <a:t> rata-rata 6.36%. </a:t>
            </a:r>
            <a:r>
              <a:rPr lang="en-US" sz="1100" b="0" i="0" dirty="0" err="1">
                <a:solidFill>
                  <a:srgbClr val="212121"/>
                </a:solidFill>
                <a:effectLst/>
                <a:latin typeface="+mn-lt"/>
              </a:rPr>
              <a:t>Kelompok</a:t>
            </a:r>
            <a:r>
              <a:rPr lang="en-US" sz="1100" b="0" i="0" dirty="0">
                <a:solidFill>
                  <a:srgbClr val="212121"/>
                </a:solidFill>
                <a:effectLst/>
                <a:latin typeface="+mn-lt"/>
              </a:rPr>
              <a:t> </a:t>
            </a:r>
            <a:r>
              <a:rPr lang="en-US" sz="1100" b="0" i="0" dirty="0" err="1">
                <a:solidFill>
                  <a:srgbClr val="212121"/>
                </a:solidFill>
                <a:effectLst/>
                <a:latin typeface="+mn-lt"/>
              </a:rPr>
              <a:t>ini</a:t>
            </a:r>
            <a:r>
              <a:rPr lang="en-US" sz="1100" b="0" i="0" dirty="0">
                <a:solidFill>
                  <a:srgbClr val="212121"/>
                </a:solidFill>
                <a:effectLst/>
                <a:latin typeface="+mn-lt"/>
              </a:rPr>
              <a:t> </a:t>
            </a:r>
            <a:r>
              <a:rPr lang="en-US" sz="1100" b="0" i="0" dirty="0" err="1">
                <a:solidFill>
                  <a:srgbClr val="212121"/>
                </a:solidFill>
                <a:effectLst/>
                <a:latin typeface="+mn-lt"/>
              </a:rPr>
              <a:t>memiliki</a:t>
            </a:r>
            <a:r>
              <a:rPr lang="en-US" sz="1100" b="0" i="0" dirty="0">
                <a:solidFill>
                  <a:srgbClr val="212121"/>
                </a:solidFill>
                <a:effectLst/>
                <a:latin typeface="+mn-lt"/>
              </a:rPr>
              <a:t> </a:t>
            </a:r>
            <a:r>
              <a:rPr lang="en-US" sz="1100" b="0" i="0" dirty="0" err="1">
                <a:solidFill>
                  <a:srgbClr val="212121"/>
                </a:solidFill>
                <a:effectLst/>
                <a:latin typeface="+mn-lt"/>
              </a:rPr>
              <a:t>potensi</a:t>
            </a:r>
            <a:r>
              <a:rPr lang="en-US" sz="1100" b="0" i="0" dirty="0">
                <a:solidFill>
                  <a:srgbClr val="212121"/>
                </a:solidFill>
                <a:effectLst/>
                <a:latin typeface="+mn-lt"/>
              </a:rPr>
              <a:t> </a:t>
            </a:r>
            <a:r>
              <a:rPr lang="en-US" sz="1100" b="0" i="0" dirty="0" err="1">
                <a:solidFill>
                  <a:srgbClr val="212121"/>
                </a:solidFill>
                <a:effectLst/>
                <a:latin typeface="+mn-lt"/>
              </a:rPr>
              <a:t>untuk</a:t>
            </a:r>
            <a:r>
              <a:rPr lang="en-US" sz="1100" b="0" i="0" dirty="0">
                <a:solidFill>
                  <a:srgbClr val="212121"/>
                </a:solidFill>
                <a:effectLst/>
                <a:latin typeface="+mn-lt"/>
              </a:rPr>
              <a:t> </a:t>
            </a:r>
            <a:r>
              <a:rPr lang="en-US" sz="1100" b="0" i="0" dirty="0" err="1">
                <a:solidFill>
                  <a:srgbClr val="212121"/>
                </a:solidFill>
                <a:effectLst/>
                <a:latin typeface="+mn-lt"/>
              </a:rPr>
              <a:t>ditingkatkan</a:t>
            </a:r>
            <a:r>
              <a:rPr lang="en-US" sz="1100" b="0" i="0" dirty="0">
                <a:solidFill>
                  <a:srgbClr val="212121"/>
                </a:solidFill>
                <a:effectLst/>
                <a:latin typeface="+mn-lt"/>
              </a:rPr>
              <a:t> </a:t>
            </a:r>
            <a:r>
              <a:rPr lang="en-US" sz="1100" b="0" i="0" dirty="0" err="1">
                <a:solidFill>
                  <a:srgbClr val="212121"/>
                </a:solidFill>
                <a:effectLst/>
                <a:latin typeface="+mn-lt"/>
              </a:rPr>
              <a:t>menjadi</a:t>
            </a:r>
            <a:r>
              <a:rPr lang="en-US" sz="1100" b="0" i="0" dirty="0">
                <a:solidFill>
                  <a:srgbClr val="212121"/>
                </a:solidFill>
                <a:effectLst/>
                <a:latin typeface="+mn-lt"/>
              </a:rPr>
              <a:t> High Spender </a:t>
            </a:r>
            <a:r>
              <a:rPr lang="en-US" sz="1100" b="0" i="0" dirty="0" err="1">
                <a:solidFill>
                  <a:srgbClr val="212121"/>
                </a:solidFill>
                <a:effectLst/>
                <a:latin typeface="+mn-lt"/>
              </a:rPr>
              <a:t>dengan</a:t>
            </a:r>
            <a:r>
              <a:rPr lang="en-US" sz="1100" b="0" i="0" dirty="0">
                <a:solidFill>
                  <a:srgbClr val="212121"/>
                </a:solidFill>
                <a:effectLst/>
                <a:latin typeface="+mn-lt"/>
              </a:rPr>
              <a:t> strategi yang </a:t>
            </a:r>
            <a:r>
              <a:rPr lang="en-US" sz="1100" b="0" i="0" dirty="0" err="1">
                <a:solidFill>
                  <a:srgbClr val="212121"/>
                </a:solidFill>
                <a:effectLst/>
                <a:latin typeface="+mn-lt"/>
              </a:rPr>
              <a:t>tepat</a:t>
            </a:r>
            <a:r>
              <a:rPr lang="en-US" sz="1100" b="0" i="0" dirty="0">
                <a:solidFill>
                  <a:srgbClr val="212121"/>
                </a:solidFill>
                <a:effectLst/>
                <a:latin typeface="+mn-lt"/>
              </a:rPr>
              <a:t>.</a:t>
            </a:r>
          </a:p>
          <a:p>
            <a:pPr marL="742950" lvl="1" indent="-285750" algn="l">
              <a:buFont typeface="Arial" panose="020B0604020202020204" pitchFamily="34" charset="0"/>
              <a:buChar char="•"/>
            </a:pPr>
            <a:endParaRPr lang="en-US" sz="1100" b="0" i="0" dirty="0">
              <a:solidFill>
                <a:srgbClr val="212121"/>
              </a:solidFill>
              <a:effectLst/>
              <a:latin typeface="+mn-lt"/>
            </a:endParaRPr>
          </a:p>
          <a:p>
            <a:pPr marL="228600" indent="-228600" algn="l">
              <a:buFont typeface="+mj-lt"/>
              <a:buAutoNum type="arabicPeriod" startAt="3"/>
            </a:pPr>
            <a:r>
              <a:rPr lang="en-US" sz="1100" b="1" i="0" dirty="0" err="1">
                <a:solidFill>
                  <a:srgbClr val="212121"/>
                </a:solidFill>
                <a:effectLst/>
                <a:latin typeface="+mn-lt"/>
              </a:rPr>
              <a:t>Kelompok</a:t>
            </a:r>
            <a:r>
              <a:rPr lang="en-US" sz="1100" b="1" i="0" dirty="0">
                <a:solidFill>
                  <a:srgbClr val="212121"/>
                </a:solidFill>
                <a:effectLst/>
                <a:latin typeface="+mn-lt"/>
              </a:rPr>
              <a:t> High Spender</a:t>
            </a:r>
          </a:p>
          <a:p>
            <a:pPr marL="228600" indent="-228600" algn="l">
              <a:buFont typeface="+mj-lt"/>
              <a:buAutoNum type="arabicPeriod" startAt="3"/>
            </a:pPr>
            <a:endParaRPr lang="en-US" sz="1100" b="1" i="0" dirty="0">
              <a:solidFill>
                <a:srgbClr val="212121"/>
              </a:solidFill>
              <a:effectLst/>
              <a:latin typeface="+mn-lt"/>
            </a:endParaRPr>
          </a:p>
          <a:p>
            <a:pPr marL="742950" lvl="1" indent="-285750" algn="l">
              <a:buFont typeface="Arial" panose="020B0604020202020204" pitchFamily="34" charset="0"/>
              <a:buChar char="•"/>
            </a:pPr>
            <a:r>
              <a:rPr lang="en-US" sz="1100" b="0" i="0" dirty="0" err="1">
                <a:solidFill>
                  <a:srgbClr val="212121"/>
                </a:solidFill>
                <a:effectLst/>
                <a:latin typeface="+mn-lt"/>
              </a:rPr>
              <a:t>Kelompok</a:t>
            </a:r>
            <a:r>
              <a:rPr lang="en-US" sz="1100" b="0" i="0" dirty="0">
                <a:solidFill>
                  <a:srgbClr val="212121"/>
                </a:solidFill>
                <a:effectLst/>
                <a:latin typeface="+mn-lt"/>
              </a:rPr>
              <a:t> </a:t>
            </a:r>
            <a:r>
              <a:rPr lang="en-US" sz="1100" b="0" i="0" dirty="0" err="1">
                <a:solidFill>
                  <a:srgbClr val="212121"/>
                </a:solidFill>
                <a:effectLst/>
                <a:latin typeface="+mn-lt"/>
              </a:rPr>
              <a:t>ini</a:t>
            </a:r>
            <a:r>
              <a:rPr lang="en-US" sz="1100" b="0" i="0" dirty="0">
                <a:solidFill>
                  <a:srgbClr val="212121"/>
                </a:solidFill>
                <a:effectLst/>
                <a:latin typeface="+mn-lt"/>
              </a:rPr>
              <a:t> </a:t>
            </a:r>
            <a:r>
              <a:rPr lang="en-US" sz="1100" b="0" i="0" dirty="0" err="1">
                <a:solidFill>
                  <a:srgbClr val="212121"/>
                </a:solidFill>
                <a:effectLst/>
                <a:latin typeface="+mn-lt"/>
              </a:rPr>
              <a:t>didominasi</a:t>
            </a:r>
            <a:r>
              <a:rPr lang="en-US" sz="1100" b="0" i="0" dirty="0">
                <a:solidFill>
                  <a:srgbClr val="212121"/>
                </a:solidFill>
                <a:effectLst/>
                <a:latin typeface="+mn-lt"/>
              </a:rPr>
              <a:t> oleh middle-aged adults (36-55 </a:t>
            </a:r>
            <a:r>
              <a:rPr lang="en-US" sz="1100" b="0" i="0" dirty="0" err="1">
                <a:solidFill>
                  <a:srgbClr val="212121"/>
                </a:solidFill>
                <a:effectLst/>
                <a:latin typeface="+mn-lt"/>
              </a:rPr>
              <a:t>tahun</a:t>
            </a:r>
            <a:r>
              <a:rPr lang="en-US" sz="1100" b="0" i="0" dirty="0">
                <a:solidFill>
                  <a:srgbClr val="212121"/>
                </a:solidFill>
                <a:effectLst/>
                <a:latin typeface="+mn-lt"/>
              </a:rPr>
              <a:t>) dan older adults (&gt;55 </a:t>
            </a:r>
            <a:r>
              <a:rPr lang="en-US" sz="1100" b="0" i="0" dirty="0" err="1">
                <a:solidFill>
                  <a:srgbClr val="212121"/>
                </a:solidFill>
                <a:effectLst/>
                <a:latin typeface="+mn-lt"/>
              </a:rPr>
              <a:t>tahun</a:t>
            </a:r>
            <a:r>
              <a:rPr lang="en-US" sz="1100" b="0" i="0" dirty="0">
                <a:solidFill>
                  <a:srgbClr val="212121"/>
                </a:solidFill>
                <a:effectLst/>
                <a:latin typeface="+mn-lt"/>
              </a:rPr>
              <a:t>), </a:t>
            </a:r>
            <a:r>
              <a:rPr lang="en-US" sz="1100" b="0" i="0" dirty="0" err="1">
                <a:solidFill>
                  <a:srgbClr val="212121"/>
                </a:solidFill>
                <a:effectLst/>
                <a:latin typeface="+mn-lt"/>
              </a:rPr>
              <a:t>dengan</a:t>
            </a:r>
            <a:r>
              <a:rPr lang="en-US" sz="1100" b="0" i="0" dirty="0">
                <a:solidFill>
                  <a:srgbClr val="212121"/>
                </a:solidFill>
                <a:effectLst/>
                <a:latin typeface="+mn-lt"/>
              </a:rPr>
              <a:t> rata-rata </a:t>
            </a:r>
            <a:r>
              <a:rPr lang="en-US" sz="1100" b="0" i="0" dirty="0" err="1">
                <a:solidFill>
                  <a:srgbClr val="212121"/>
                </a:solidFill>
                <a:effectLst/>
                <a:latin typeface="+mn-lt"/>
              </a:rPr>
              <a:t>usia</a:t>
            </a:r>
            <a:r>
              <a:rPr lang="en-US" sz="1100" b="0" i="0" dirty="0">
                <a:solidFill>
                  <a:srgbClr val="212121"/>
                </a:solidFill>
                <a:effectLst/>
                <a:latin typeface="+mn-lt"/>
              </a:rPr>
              <a:t> 55 </a:t>
            </a:r>
            <a:r>
              <a:rPr lang="en-US" sz="1100" b="0" i="0" dirty="0" err="1">
                <a:solidFill>
                  <a:srgbClr val="212121"/>
                </a:solidFill>
                <a:effectLst/>
                <a:latin typeface="+mn-lt"/>
              </a:rPr>
              <a:t>tahun</a:t>
            </a:r>
            <a:r>
              <a:rPr lang="en-US" sz="1100" b="0" i="0" dirty="0">
                <a:solidFill>
                  <a:srgbClr val="212121"/>
                </a:solidFill>
                <a:effectLst/>
                <a:latin typeface="+mn-lt"/>
              </a:rPr>
              <a:t>.</a:t>
            </a:r>
          </a:p>
          <a:p>
            <a:pPr marL="742950" lvl="1" indent="-285750" algn="l">
              <a:buFont typeface="Arial" panose="020B0604020202020204" pitchFamily="34" charset="0"/>
              <a:buChar char="•"/>
            </a:pPr>
            <a:r>
              <a:rPr lang="en-US" sz="1100" b="0" i="0" dirty="0">
                <a:solidFill>
                  <a:srgbClr val="212121"/>
                </a:solidFill>
                <a:effectLst/>
                <a:latin typeface="+mn-lt"/>
              </a:rPr>
              <a:t>Rata-rata </a:t>
            </a:r>
            <a:r>
              <a:rPr lang="en-US" sz="1100" b="0" i="0" dirty="0" err="1">
                <a:solidFill>
                  <a:srgbClr val="212121"/>
                </a:solidFill>
                <a:effectLst/>
                <a:latin typeface="+mn-lt"/>
              </a:rPr>
              <a:t>pendapatan</a:t>
            </a:r>
            <a:r>
              <a:rPr lang="en-US" sz="1100" b="0" i="0" dirty="0">
                <a:solidFill>
                  <a:srgbClr val="212121"/>
                </a:solidFill>
                <a:effectLst/>
                <a:latin typeface="+mn-lt"/>
              </a:rPr>
              <a:t> </a:t>
            </a:r>
            <a:r>
              <a:rPr lang="en-US" sz="1100" b="0" i="0" dirty="0" err="1">
                <a:solidFill>
                  <a:srgbClr val="212121"/>
                </a:solidFill>
                <a:effectLst/>
                <a:latin typeface="+mn-lt"/>
              </a:rPr>
              <a:t>tahunan</a:t>
            </a:r>
            <a:r>
              <a:rPr lang="en-US" sz="1100" b="0" i="0" dirty="0">
                <a:solidFill>
                  <a:srgbClr val="212121"/>
                </a:solidFill>
                <a:effectLst/>
                <a:latin typeface="+mn-lt"/>
              </a:rPr>
              <a:t> </a:t>
            </a:r>
            <a:r>
              <a:rPr lang="en-US" sz="1100" b="0" i="0" dirty="0" err="1">
                <a:solidFill>
                  <a:srgbClr val="212121"/>
                </a:solidFill>
                <a:effectLst/>
                <a:latin typeface="+mn-lt"/>
              </a:rPr>
              <a:t>sebesar</a:t>
            </a:r>
            <a:r>
              <a:rPr lang="en-US" sz="1100" b="0" i="0" dirty="0">
                <a:solidFill>
                  <a:srgbClr val="212121"/>
                </a:solidFill>
                <a:effectLst/>
                <a:latin typeface="+mn-lt"/>
              </a:rPr>
              <a:t> IDR 78.63 </a:t>
            </a:r>
            <a:r>
              <a:rPr lang="en-US" sz="1100" b="0" i="0" dirty="0" err="1">
                <a:solidFill>
                  <a:srgbClr val="212121"/>
                </a:solidFill>
                <a:effectLst/>
                <a:latin typeface="+mn-lt"/>
              </a:rPr>
              <a:t>juta</a:t>
            </a:r>
            <a:r>
              <a:rPr lang="en-US" sz="1100" b="0" i="0" dirty="0">
                <a:solidFill>
                  <a:srgbClr val="212121"/>
                </a:solidFill>
                <a:effectLst/>
                <a:latin typeface="+mn-lt"/>
              </a:rPr>
              <a:t>, </a:t>
            </a:r>
            <a:r>
              <a:rPr lang="en-US" sz="1100" b="0" i="0" dirty="0" err="1">
                <a:solidFill>
                  <a:srgbClr val="212121"/>
                </a:solidFill>
                <a:effectLst/>
                <a:latin typeface="+mn-lt"/>
              </a:rPr>
              <a:t>dengan</a:t>
            </a:r>
            <a:r>
              <a:rPr lang="en-US" sz="1100" b="0" i="0" dirty="0">
                <a:solidFill>
                  <a:srgbClr val="212121"/>
                </a:solidFill>
                <a:effectLst/>
                <a:latin typeface="+mn-lt"/>
              </a:rPr>
              <a:t> </a:t>
            </a:r>
            <a:r>
              <a:rPr lang="en-US" sz="1100" b="0" i="0" dirty="0" err="1">
                <a:solidFill>
                  <a:srgbClr val="212121"/>
                </a:solidFill>
                <a:effectLst/>
                <a:latin typeface="+mn-lt"/>
              </a:rPr>
              <a:t>pengeluaran</a:t>
            </a:r>
            <a:r>
              <a:rPr lang="en-US" sz="1100" b="0" i="0" dirty="0">
                <a:solidFill>
                  <a:srgbClr val="212121"/>
                </a:solidFill>
                <a:effectLst/>
                <a:latin typeface="+mn-lt"/>
              </a:rPr>
              <a:t> </a:t>
            </a:r>
            <a:r>
              <a:rPr lang="en-US" sz="1100" b="0" i="0" dirty="0" err="1">
                <a:solidFill>
                  <a:srgbClr val="212121"/>
                </a:solidFill>
                <a:effectLst/>
                <a:latin typeface="+mn-lt"/>
              </a:rPr>
              <a:t>tahunan</a:t>
            </a:r>
            <a:r>
              <a:rPr lang="en-US" sz="1100" b="0" i="0" dirty="0">
                <a:solidFill>
                  <a:srgbClr val="212121"/>
                </a:solidFill>
                <a:effectLst/>
                <a:latin typeface="+mn-lt"/>
              </a:rPr>
              <a:t> rata-rata IDR 1.29 </a:t>
            </a:r>
            <a:r>
              <a:rPr lang="en-US" sz="1100" b="0" i="0" dirty="0" err="1">
                <a:solidFill>
                  <a:srgbClr val="212121"/>
                </a:solidFill>
                <a:effectLst/>
                <a:latin typeface="+mn-lt"/>
              </a:rPr>
              <a:t>juta</a:t>
            </a:r>
            <a:r>
              <a:rPr lang="en-US" sz="1100" b="0" i="0" dirty="0">
                <a:solidFill>
                  <a:srgbClr val="212121"/>
                </a:solidFill>
                <a:effectLst/>
                <a:latin typeface="+mn-lt"/>
              </a:rPr>
              <a:t> dan </a:t>
            </a:r>
            <a:r>
              <a:rPr lang="en-US" sz="1100" b="0" i="0" dirty="0" err="1">
                <a:solidFill>
                  <a:srgbClr val="212121"/>
                </a:solidFill>
                <a:effectLst/>
                <a:latin typeface="+mn-lt"/>
              </a:rPr>
              <a:t>jumlah</a:t>
            </a:r>
            <a:r>
              <a:rPr lang="en-US" sz="1100" b="0" i="0" dirty="0">
                <a:solidFill>
                  <a:srgbClr val="212121"/>
                </a:solidFill>
                <a:effectLst/>
                <a:latin typeface="+mn-lt"/>
              </a:rPr>
              <a:t> </a:t>
            </a:r>
            <a:r>
              <a:rPr lang="en-US" sz="1100" b="0" i="0" dirty="0" err="1">
                <a:solidFill>
                  <a:srgbClr val="212121"/>
                </a:solidFill>
                <a:effectLst/>
                <a:latin typeface="+mn-lt"/>
              </a:rPr>
              <a:t>transaksi</a:t>
            </a:r>
            <a:r>
              <a:rPr lang="en-US" sz="1100" b="0" i="0" dirty="0">
                <a:solidFill>
                  <a:srgbClr val="212121"/>
                </a:solidFill>
                <a:effectLst/>
                <a:latin typeface="+mn-lt"/>
              </a:rPr>
              <a:t> rata-rata per </a:t>
            </a:r>
            <a:r>
              <a:rPr lang="en-US" sz="1100" b="0" i="0" dirty="0" err="1">
                <a:solidFill>
                  <a:srgbClr val="212121"/>
                </a:solidFill>
                <a:effectLst/>
                <a:latin typeface="+mn-lt"/>
              </a:rPr>
              <a:t>tahun</a:t>
            </a:r>
            <a:r>
              <a:rPr lang="en-US" sz="1100" b="0" i="0" dirty="0">
                <a:solidFill>
                  <a:srgbClr val="212121"/>
                </a:solidFill>
                <a:effectLst/>
                <a:latin typeface="+mn-lt"/>
              </a:rPr>
              <a:t> </a:t>
            </a:r>
            <a:r>
              <a:rPr lang="en-US" sz="1100" b="0" i="0" dirty="0" err="1">
                <a:solidFill>
                  <a:srgbClr val="212121"/>
                </a:solidFill>
                <a:effectLst/>
                <a:latin typeface="+mn-lt"/>
              </a:rPr>
              <a:t>adalah</a:t>
            </a:r>
            <a:r>
              <a:rPr lang="en-US" sz="1100" b="0" i="0" dirty="0">
                <a:solidFill>
                  <a:srgbClr val="212121"/>
                </a:solidFill>
                <a:effectLst/>
                <a:latin typeface="+mn-lt"/>
              </a:rPr>
              <a:t> 19 </a:t>
            </a:r>
            <a:r>
              <a:rPr lang="en-US" sz="1100" b="0" i="0" dirty="0" err="1">
                <a:solidFill>
                  <a:srgbClr val="212121"/>
                </a:solidFill>
                <a:effectLst/>
                <a:latin typeface="+mn-lt"/>
              </a:rPr>
              <a:t>transaksi</a:t>
            </a:r>
            <a:r>
              <a:rPr lang="en-US" sz="1100" b="0" i="0" dirty="0">
                <a:solidFill>
                  <a:srgbClr val="212121"/>
                </a:solidFill>
                <a:effectLst/>
                <a:latin typeface="+mn-lt"/>
              </a:rPr>
              <a:t>.</a:t>
            </a:r>
          </a:p>
          <a:p>
            <a:pPr marL="742950" lvl="1" indent="-285750" algn="l">
              <a:buFont typeface="Arial" panose="020B0604020202020204" pitchFamily="34" charset="0"/>
              <a:buChar char="•"/>
            </a:pPr>
            <a:r>
              <a:rPr lang="en-US" sz="1100" b="0" i="0" dirty="0">
                <a:solidFill>
                  <a:srgbClr val="212121"/>
                </a:solidFill>
                <a:effectLst/>
                <a:latin typeface="+mn-lt"/>
              </a:rPr>
              <a:t>Tingkat </a:t>
            </a:r>
            <a:r>
              <a:rPr lang="en-US" sz="1100" b="0" i="0" dirty="0" err="1">
                <a:solidFill>
                  <a:srgbClr val="212121"/>
                </a:solidFill>
                <a:effectLst/>
                <a:latin typeface="+mn-lt"/>
              </a:rPr>
              <a:t>konversi</a:t>
            </a:r>
            <a:r>
              <a:rPr lang="en-US" sz="1100" b="0" i="0" dirty="0">
                <a:solidFill>
                  <a:srgbClr val="212121"/>
                </a:solidFill>
                <a:effectLst/>
                <a:latin typeface="+mn-lt"/>
              </a:rPr>
              <a:t> sangat </a:t>
            </a:r>
            <a:r>
              <a:rPr lang="en-US" sz="1100" b="0" i="0" dirty="0" err="1">
                <a:solidFill>
                  <a:srgbClr val="212121"/>
                </a:solidFill>
                <a:effectLst/>
                <a:latin typeface="+mn-lt"/>
              </a:rPr>
              <a:t>tinggi</a:t>
            </a:r>
            <a:r>
              <a:rPr lang="en-US" sz="1100" b="0" i="0" dirty="0">
                <a:solidFill>
                  <a:srgbClr val="212121"/>
                </a:solidFill>
                <a:effectLst/>
                <a:latin typeface="+mn-lt"/>
              </a:rPr>
              <a:t>, </a:t>
            </a:r>
            <a:r>
              <a:rPr lang="en-US" sz="1100" b="0" i="0" dirty="0" err="1">
                <a:solidFill>
                  <a:srgbClr val="212121"/>
                </a:solidFill>
                <a:effectLst/>
                <a:latin typeface="+mn-lt"/>
              </a:rPr>
              <a:t>dengan</a:t>
            </a:r>
            <a:r>
              <a:rPr lang="en-US" sz="1100" b="0" i="0" dirty="0">
                <a:solidFill>
                  <a:srgbClr val="212121"/>
                </a:solidFill>
                <a:effectLst/>
                <a:latin typeface="+mn-lt"/>
              </a:rPr>
              <a:t> rata-rata 19.42%. </a:t>
            </a:r>
            <a:r>
              <a:rPr lang="en-US" sz="1100" b="0" i="0" dirty="0" err="1">
                <a:solidFill>
                  <a:srgbClr val="212121"/>
                </a:solidFill>
                <a:effectLst/>
                <a:latin typeface="+mn-lt"/>
              </a:rPr>
              <a:t>Kelompok</a:t>
            </a:r>
            <a:r>
              <a:rPr lang="en-US" sz="1100" b="0" i="0" dirty="0">
                <a:solidFill>
                  <a:srgbClr val="212121"/>
                </a:solidFill>
                <a:effectLst/>
                <a:latin typeface="+mn-lt"/>
              </a:rPr>
              <a:t> </a:t>
            </a:r>
            <a:r>
              <a:rPr lang="en-US" sz="1100" b="0" i="0" dirty="0" err="1">
                <a:solidFill>
                  <a:srgbClr val="212121"/>
                </a:solidFill>
                <a:effectLst/>
                <a:latin typeface="+mn-lt"/>
              </a:rPr>
              <a:t>ini</a:t>
            </a:r>
            <a:r>
              <a:rPr lang="en-US" sz="1100" b="0" i="0" dirty="0">
                <a:solidFill>
                  <a:srgbClr val="212121"/>
                </a:solidFill>
                <a:effectLst/>
                <a:latin typeface="+mn-lt"/>
              </a:rPr>
              <a:t> </a:t>
            </a:r>
            <a:r>
              <a:rPr lang="en-US" sz="1100" b="0" i="0" dirty="0" err="1">
                <a:solidFill>
                  <a:srgbClr val="212121"/>
                </a:solidFill>
                <a:effectLst/>
                <a:latin typeface="+mn-lt"/>
              </a:rPr>
              <a:t>adalah</a:t>
            </a:r>
            <a:r>
              <a:rPr lang="en-US" sz="1100" b="0" i="0" dirty="0">
                <a:solidFill>
                  <a:srgbClr val="212121"/>
                </a:solidFill>
                <a:effectLst/>
                <a:latin typeface="+mn-lt"/>
              </a:rPr>
              <a:t> </a:t>
            </a:r>
            <a:r>
              <a:rPr lang="en-US" sz="1100" b="0" i="0" dirty="0" err="1">
                <a:solidFill>
                  <a:srgbClr val="212121"/>
                </a:solidFill>
                <a:effectLst/>
                <a:latin typeface="+mn-lt"/>
              </a:rPr>
              <a:t>pelanggan</a:t>
            </a:r>
            <a:r>
              <a:rPr lang="en-US" sz="1100" b="0" i="0" dirty="0">
                <a:solidFill>
                  <a:srgbClr val="212121"/>
                </a:solidFill>
                <a:effectLst/>
                <a:latin typeface="+mn-lt"/>
              </a:rPr>
              <a:t> </a:t>
            </a:r>
            <a:r>
              <a:rPr lang="en-US" sz="1100" b="0" i="0" dirty="0" err="1">
                <a:solidFill>
                  <a:srgbClr val="212121"/>
                </a:solidFill>
                <a:effectLst/>
                <a:latin typeface="+mn-lt"/>
              </a:rPr>
              <a:t>dengan</a:t>
            </a:r>
            <a:r>
              <a:rPr lang="en-US" sz="1100" b="0" i="0" dirty="0">
                <a:solidFill>
                  <a:srgbClr val="212121"/>
                </a:solidFill>
                <a:effectLst/>
                <a:latin typeface="+mn-lt"/>
              </a:rPr>
              <a:t> </a:t>
            </a:r>
            <a:r>
              <a:rPr lang="en-US" sz="1100" b="0" i="0" dirty="0" err="1">
                <a:solidFill>
                  <a:srgbClr val="212121"/>
                </a:solidFill>
                <a:effectLst/>
                <a:latin typeface="+mn-lt"/>
              </a:rPr>
              <a:t>nilai</a:t>
            </a:r>
            <a:r>
              <a:rPr lang="en-US" sz="1100" b="0" i="0" dirty="0">
                <a:solidFill>
                  <a:srgbClr val="212121"/>
                </a:solidFill>
                <a:effectLst/>
                <a:latin typeface="+mn-lt"/>
              </a:rPr>
              <a:t> </a:t>
            </a:r>
            <a:r>
              <a:rPr lang="en-US" sz="1100" b="0" i="0" dirty="0" err="1">
                <a:solidFill>
                  <a:srgbClr val="212121"/>
                </a:solidFill>
                <a:effectLst/>
                <a:latin typeface="+mn-lt"/>
              </a:rPr>
              <a:t>tinggi</a:t>
            </a:r>
            <a:r>
              <a:rPr lang="en-US" sz="1100" b="0" i="0" dirty="0">
                <a:solidFill>
                  <a:srgbClr val="212121"/>
                </a:solidFill>
                <a:effectLst/>
                <a:latin typeface="+mn-lt"/>
              </a:rPr>
              <a:t> yang </a:t>
            </a:r>
            <a:r>
              <a:rPr lang="en-US" sz="1100" b="0" i="0" dirty="0" err="1">
                <a:solidFill>
                  <a:srgbClr val="212121"/>
                </a:solidFill>
                <a:effectLst/>
                <a:latin typeface="+mn-lt"/>
              </a:rPr>
              <a:t>perlu</a:t>
            </a:r>
            <a:r>
              <a:rPr lang="en-US" sz="1100" b="0" i="0" dirty="0">
                <a:solidFill>
                  <a:srgbClr val="212121"/>
                </a:solidFill>
                <a:effectLst/>
                <a:latin typeface="+mn-lt"/>
              </a:rPr>
              <a:t> </a:t>
            </a:r>
            <a:r>
              <a:rPr lang="en-US" sz="1100" b="0" i="0" dirty="0" err="1">
                <a:solidFill>
                  <a:srgbClr val="212121"/>
                </a:solidFill>
                <a:effectLst/>
                <a:latin typeface="+mn-lt"/>
              </a:rPr>
              <a:t>dipertahankan</a:t>
            </a:r>
            <a:r>
              <a:rPr lang="en-US" sz="1100" b="0" i="0" dirty="0">
                <a:solidFill>
                  <a:srgbClr val="212121"/>
                </a:solidFill>
                <a:effectLst/>
                <a:latin typeface="+mn-lt"/>
              </a:rPr>
              <a:t> </a:t>
            </a:r>
            <a:r>
              <a:rPr lang="en-US" sz="1100" b="0" i="0" dirty="0" err="1">
                <a:solidFill>
                  <a:srgbClr val="212121"/>
                </a:solidFill>
                <a:effectLst/>
                <a:latin typeface="+mn-lt"/>
              </a:rPr>
              <a:t>dengan</a:t>
            </a:r>
            <a:r>
              <a:rPr lang="en-US" sz="1100" b="0" i="0" dirty="0">
                <a:solidFill>
                  <a:srgbClr val="212121"/>
                </a:solidFill>
                <a:effectLst/>
                <a:latin typeface="+mn-lt"/>
              </a:rPr>
              <a:t> </a:t>
            </a:r>
            <a:r>
              <a:rPr lang="en-US" sz="1100" b="0" i="0" dirty="0" err="1">
                <a:solidFill>
                  <a:srgbClr val="212121"/>
                </a:solidFill>
                <a:effectLst/>
                <a:latin typeface="+mn-lt"/>
              </a:rPr>
              <a:t>layanan</a:t>
            </a:r>
            <a:r>
              <a:rPr lang="en-US" sz="1100" b="0" i="0" dirty="0">
                <a:solidFill>
                  <a:srgbClr val="212121"/>
                </a:solidFill>
                <a:effectLst/>
                <a:latin typeface="+mn-lt"/>
              </a:rPr>
              <a:t> premium dan program </a:t>
            </a:r>
            <a:r>
              <a:rPr lang="en-US" sz="1100" b="0" i="0" dirty="0" err="1">
                <a:solidFill>
                  <a:srgbClr val="212121"/>
                </a:solidFill>
                <a:effectLst/>
                <a:latin typeface="+mn-lt"/>
              </a:rPr>
              <a:t>loyalitas</a:t>
            </a:r>
            <a:r>
              <a:rPr lang="en-US" sz="1100" b="0" i="0" dirty="0">
                <a:solidFill>
                  <a:srgbClr val="212121"/>
                </a:solidFill>
                <a:effectLst/>
                <a:latin typeface="+mn-lt"/>
              </a:rPr>
              <a:t>.</a:t>
            </a:r>
          </a:p>
        </p:txBody>
      </p:sp>
      <p:pic>
        <p:nvPicPr>
          <p:cNvPr id="10242" name="Picture 2">
            <a:extLst>
              <a:ext uri="{FF2B5EF4-FFF2-40B4-BE49-F238E27FC236}">
                <a16:creationId xmlns:a16="http://schemas.microsoft.com/office/drawing/2014/main" id="{CC525007-AD05-863A-1105-4831533AF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65" y="749335"/>
            <a:ext cx="4035412" cy="2056939"/>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92DAB71C-50AF-7151-5E81-5B77746D5E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266" y="2935716"/>
            <a:ext cx="4035412" cy="2056939"/>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5734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4658</TotalTime>
  <Words>1274</Words>
  <Application>Microsoft Office PowerPoint</Application>
  <PresentationFormat>On-screen Show (16:9)</PresentationFormat>
  <Paragraphs>130</Paragraphs>
  <Slides>13</Slides>
  <Notes>13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Dosis</vt:lpstr>
      <vt:lpstr>Roboto</vt:lpstr>
      <vt:lpstr>Poppins Medium</vt:lpstr>
      <vt:lpstr>Montserrat</vt:lpstr>
      <vt:lpstr>Nunito</vt:lpstr>
      <vt:lpstr>Arial</vt:lpstr>
      <vt:lpstr>Simple Light</vt:lpstr>
      <vt:lpstr>Simple Light</vt:lpstr>
      <vt:lpstr>Predict Customer Personality to boost marketing campaign by using Machine Learning</vt:lpstr>
      <vt:lpstr>Overview</vt:lpstr>
      <vt:lpstr>Conversion Rate Analysis Based on Income, Spending and Age</vt:lpstr>
      <vt:lpstr>Conversion Rate Analysis Based on Income, Spending and Age</vt:lpstr>
      <vt:lpstr>Data Cleaning &amp; Preprocessing</vt:lpstr>
      <vt:lpstr>Data Modeling</vt:lpstr>
      <vt:lpstr>Customer Personality Analysis for Marketing Retargeting</vt:lpstr>
      <vt:lpstr>Customer Personality Analysis for Marketing Retargeting</vt:lpstr>
      <vt:lpstr>Customer Personality Analysis for Marketing Retargeting</vt:lpstr>
      <vt:lpstr>Customer Personality Analysis for Marketing Retargeting</vt:lpstr>
      <vt:lpstr>Customer Personality Analysis for Marketing Retargeting</vt:lpstr>
      <vt:lpstr>Customer Personality Analysis for Marketing Retargeting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Oknardo Tulung</dc:creator>
  <cp:lastModifiedBy>Oknardo Tulung</cp:lastModifiedBy>
  <cp:revision>84</cp:revision>
  <dcterms:modified xsi:type="dcterms:W3CDTF">2024-08-02T05:46:05Z</dcterms:modified>
</cp:coreProperties>
</file>